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Default Extension="emf" ContentType="image/x-emf"/>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69" r:id="rId3"/>
    <p:sldId id="257" r:id="rId4"/>
    <p:sldId id="258" r:id="rId5"/>
    <p:sldId id="259" r:id="rId6"/>
    <p:sldId id="260" r:id="rId7"/>
    <p:sldId id="261" r:id="rId8"/>
    <p:sldId id="262" r:id="rId9"/>
    <p:sldId id="263" r:id="rId10"/>
    <p:sldId id="271" r:id="rId11"/>
    <p:sldId id="264" r:id="rId12"/>
    <p:sldId id="265" r:id="rId13"/>
    <p:sldId id="266" r:id="rId14"/>
    <p:sldId id="268"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48DC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2" autoAdjust="0"/>
    <p:restoredTop sz="94700" autoAdjust="0"/>
  </p:normalViewPr>
  <p:slideViewPr>
    <p:cSldViewPr snapToGrid="0" snapToObjects="1">
      <p:cViewPr varScale="1">
        <p:scale>
          <a:sx n="116" d="100"/>
          <a:sy n="116" d="100"/>
        </p:scale>
        <p:origin x="-56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D3AF55-8DA2-DF4B-A14C-2A1F955ACD85}" type="datetimeFigureOut">
              <a:rPr lang="en-US" smtClean="0"/>
              <a:pPr/>
              <a:t>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3AF55-8DA2-DF4B-A14C-2A1F955ACD85}" type="datetimeFigureOut">
              <a:rPr lang="en-US" smtClean="0"/>
              <a:pPr/>
              <a:t>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3AF55-8DA2-DF4B-A14C-2A1F955ACD85}" type="datetimeFigureOut">
              <a:rPr lang="en-US" smtClean="0"/>
              <a:pPr/>
              <a:t>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D3AF55-8DA2-DF4B-A14C-2A1F955ACD85}" type="datetimeFigureOut">
              <a:rPr lang="en-US" smtClean="0"/>
              <a:pPr/>
              <a:t>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D3AF55-8DA2-DF4B-A14C-2A1F955ACD85}" type="datetimeFigureOut">
              <a:rPr lang="en-US" smtClean="0"/>
              <a:pPr/>
              <a:t>11/9/13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D3AF55-8DA2-DF4B-A14C-2A1F955ACD85}" type="datetimeFigureOut">
              <a:rPr lang="en-US" smtClean="0"/>
              <a:pPr/>
              <a:t>11/9/13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D3AF55-8DA2-DF4B-A14C-2A1F955ACD85}" type="datetimeFigureOut">
              <a:rPr lang="en-US" smtClean="0"/>
              <a:pPr/>
              <a:t>11/9/13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D3AF55-8DA2-DF4B-A14C-2A1F955ACD85}" type="datetimeFigureOut">
              <a:rPr lang="en-US" smtClean="0"/>
              <a:pPr/>
              <a:t>11/9/13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3AF55-8DA2-DF4B-A14C-2A1F955ACD85}" type="datetimeFigureOut">
              <a:rPr lang="en-US" smtClean="0"/>
              <a:pPr/>
              <a:t>11/9/13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3AF55-8DA2-DF4B-A14C-2A1F955ACD85}" type="datetimeFigureOut">
              <a:rPr lang="en-US" smtClean="0"/>
              <a:pPr/>
              <a:t>11/9/13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3AF55-8DA2-DF4B-A14C-2A1F955ACD85}" type="datetimeFigureOut">
              <a:rPr lang="en-US" smtClean="0"/>
              <a:pPr/>
              <a:t>11/9/13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744974-4057-E348-8FB4-C8BE8A4794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2013-2014 Academic Year</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WordMasters</a:t>
            </a:r>
            <a:r>
              <a:rPr lang="en-US" dirty="0" smtClean="0"/>
              <a:t> Challenge™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EFBF2-EF68-5942-B2C0-6B2CEFBA4C2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 name="Picture 3" descr="group with banner.jpg"/>
          <p:cNvPicPr>
            <a:picLocks noChangeAspect="1"/>
          </p:cNvPicPr>
          <p:nvPr/>
        </p:nvPicPr>
        <p:blipFill>
          <a:blip r:embed="rId2"/>
          <a:stretch>
            <a:fillRect/>
          </a:stretch>
        </p:blipFill>
        <p:spPr>
          <a:xfrm>
            <a:off x="0" y="1430382"/>
            <a:ext cx="9144000" cy="4572000"/>
          </a:xfrm>
          <a:prstGeom prst="rect">
            <a:avLst/>
          </a:prstGeom>
        </p:spPr>
      </p:pic>
      <p:pic>
        <p:nvPicPr>
          <p:cNvPr id="5" name="Picture 4"/>
          <p:cNvPicPr/>
          <p:nvPr/>
        </p:nvPicPr>
        <p:blipFill rotWithShape="1">
          <a:blip r:embed="rId3" cstate="print">
            <a:extLst>
              <a:ext uri="{28A0092B-C50C-407E-A947-70E740481C1C}">
                <a14:useLocalDpi xmlns:lc="http://schemas.openxmlformats.org/drawingml/2006/lockedCanvas"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p="http://schemas.openxmlformats.org/presentationml/2006/main"/>
              </a:ext>
            </a:extLst>
          </a:blip>
          <a:srcRect l="-711" t="17465" r="4542" b="23581"/>
          <a:stretch/>
        </p:blipFill>
        <p:spPr bwMode="auto">
          <a:xfrm>
            <a:off x="2857590" y="5591128"/>
            <a:ext cx="3556662" cy="957347"/>
          </a:xfrm>
          <a:prstGeom prst="rect">
            <a:avLst/>
          </a:prstGeom>
          <a:noFill/>
          <a:ln>
            <a:noFill/>
          </a:ln>
          <a:extLst>
            <a:ext uri="{53640926-AAD7-44d8-BBD7-CCE9431645EC}">
              <a14:shadowObscured xmlns:lc="http://schemas.openxmlformats.org/drawingml/2006/lockedCanvas"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p="http://schemas.openxmlformats.org/presentationml/2006/main"/>
            </a:ext>
          </a:extLst>
        </p:spPr>
      </p:pic>
      <p:sp>
        <p:nvSpPr>
          <p:cNvPr id="3" name="Subtitle 2"/>
          <p:cNvSpPr>
            <a:spLocks noGrp="1"/>
          </p:cNvSpPr>
          <p:nvPr>
            <p:ph type="subTitle" idx="1"/>
          </p:nvPr>
        </p:nvSpPr>
        <p:spPr>
          <a:xfrm>
            <a:off x="1313012" y="3580228"/>
            <a:ext cx="6608112" cy="1085367"/>
          </a:xfrm>
        </p:spPr>
        <p:txBody>
          <a:bodyPr>
            <a:normAutofit fontScale="47500" lnSpcReduction="20000"/>
          </a:bodyPr>
          <a:lstStyle/>
          <a:p>
            <a:endParaRPr lang="en-US" dirty="0" smtClean="0"/>
          </a:p>
          <a:p>
            <a:r>
              <a:rPr lang="en-US" sz="6400" dirty="0" err="1" smtClean="0">
                <a:solidFill>
                  <a:schemeClr val="tx2"/>
                </a:solidFill>
                <a:latin typeface="Chalkboard"/>
                <a:cs typeface="Chalkboard"/>
              </a:rPr>
              <a:t>WordMasters</a:t>
            </a:r>
            <a:r>
              <a:rPr lang="en-US" sz="6400" dirty="0" smtClean="0">
                <a:solidFill>
                  <a:schemeClr val="tx2"/>
                </a:solidFill>
                <a:latin typeface="Chalkboard"/>
                <a:cs typeface="Chalkboard"/>
              </a:rPr>
              <a:t> Basics: 10 Easy Steps</a:t>
            </a:r>
            <a:endParaRPr lang="en-US" sz="6400" dirty="0">
              <a:solidFill>
                <a:schemeClr val="tx2"/>
              </a:solidFill>
              <a:latin typeface="Chalkboard"/>
              <a:cs typeface="Chalkboar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61238"/>
            <a:ext cx="9144000" cy="1143000"/>
          </a:xfrm>
        </p:spPr>
        <p:txBody>
          <a:bodyPr>
            <a:noAutofit/>
          </a:bodyPr>
          <a:lstStyle/>
          <a:p>
            <a:r>
              <a:rPr lang="en-US" dirty="0" smtClean="0">
                <a:solidFill>
                  <a:srgbClr val="17375E"/>
                </a:solidFill>
                <a:latin typeface="Chalkboard"/>
                <a:cs typeface="Chalkboard"/>
              </a:rPr>
              <a:t>Step 8</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Repeat </a:t>
            </a:r>
            <a:r>
              <a:rPr lang="en-US" dirty="0" smtClean="0">
                <a:solidFill>
                  <a:srgbClr val="17375E"/>
                </a:solidFill>
                <a:latin typeface="Chalkboard"/>
                <a:cs typeface="Chalkboard"/>
              </a:rPr>
              <a:t>for Meet #2</a:t>
            </a:r>
            <a:r>
              <a:rPr lang="en-US" dirty="0" smtClean="0">
                <a:solidFill>
                  <a:srgbClr val="17375E"/>
                </a:solidFill>
                <a:latin typeface="Chalkboard"/>
                <a:cs typeface="Chalkboard"/>
              </a:rPr>
              <a:t> and </a:t>
            </a:r>
            <a:r>
              <a:rPr lang="en-US" dirty="0" smtClean="0">
                <a:solidFill>
                  <a:srgbClr val="17375E"/>
                </a:solidFill>
                <a:latin typeface="Chalkboard"/>
                <a:cs typeface="Chalkboard"/>
              </a:rPr>
              <a:t>Meet #3</a:t>
            </a:r>
            <a:endParaRPr lang="en-US" dirty="0">
              <a:solidFill>
                <a:srgbClr val="17375E"/>
              </a:solidFill>
              <a:latin typeface="Chalkboard"/>
              <a:cs typeface="Chalkboard"/>
            </a:endParaRPr>
          </a:p>
        </p:txBody>
      </p:sp>
      <p:pic>
        <p:nvPicPr>
          <p:cNvPr id="6" name="Picture 5" descr="girl in wheelchair.jpg"/>
          <p:cNvPicPr>
            <a:picLocks noChangeAspect="1"/>
          </p:cNvPicPr>
          <p:nvPr/>
        </p:nvPicPr>
        <p:blipFill>
          <a:blip r:embed="rId2"/>
          <a:stretch>
            <a:fillRect/>
          </a:stretch>
        </p:blipFill>
        <p:spPr>
          <a:xfrm>
            <a:off x="6556338" y="4267107"/>
            <a:ext cx="2535400" cy="2535400"/>
          </a:xfrm>
          <a:prstGeom prst="rect">
            <a:avLst/>
          </a:prstGeom>
        </p:spPr>
      </p:pic>
      <p:sp>
        <p:nvSpPr>
          <p:cNvPr id="3" name="Content Placeholder 2"/>
          <p:cNvSpPr>
            <a:spLocks noGrp="1"/>
          </p:cNvSpPr>
          <p:nvPr>
            <p:ph idx="1"/>
          </p:nvPr>
        </p:nvSpPr>
        <p:spPr>
          <a:xfrm>
            <a:off x="457200" y="1600200"/>
            <a:ext cx="8229600" cy="4985278"/>
          </a:xfrm>
        </p:spPr>
        <p:txBody>
          <a:bodyPr>
            <a:normAutofit/>
          </a:bodyPr>
          <a:lstStyle/>
          <a:p>
            <a:pPr marL="0" indent="1588">
              <a:buNone/>
            </a:pPr>
            <a:r>
              <a:rPr lang="en-US" dirty="0" smtClean="0"/>
              <a:t>Repeat Steps 3-7 for each remaining Challenge Meet:</a:t>
            </a:r>
          </a:p>
          <a:p>
            <a:pPr lvl="1">
              <a:buFont typeface="Arial"/>
              <a:buChar char="•"/>
            </a:pPr>
            <a:r>
              <a:rPr lang="en-US" sz="2400" dirty="0" smtClean="0"/>
              <a:t>Download Word Lists and Challenge Tests when available</a:t>
            </a:r>
          </a:p>
          <a:p>
            <a:pPr lvl="1">
              <a:buFont typeface="Arial"/>
              <a:buChar char="•"/>
            </a:pPr>
            <a:r>
              <a:rPr lang="en-US" sz="2400" dirty="0" smtClean="0"/>
              <a:t>Submit scores prior to the Score Reporting Deadline</a:t>
            </a:r>
            <a:endParaRPr lang="en-US" sz="2400" dirty="0" smtClean="0"/>
          </a:p>
          <a:p>
            <a:pPr marL="455613" lvl="1" indent="1588" defTabSz="452438">
              <a:buNone/>
            </a:pPr>
            <a:endParaRPr lang="en-US" sz="1800" dirty="0" smtClean="0">
              <a:latin typeface="Chalkboard"/>
              <a:cs typeface="Chalkboard"/>
            </a:endParaRPr>
          </a:p>
          <a:p>
            <a:pPr marL="455613" lvl="1" indent="1588" defTabSz="452438">
              <a:buNone/>
            </a:pPr>
            <a:r>
              <a:rPr lang="en-US" sz="1800" dirty="0" smtClean="0">
                <a:latin typeface="Chalkboard"/>
                <a:cs typeface="Chalkboard"/>
              </a:rPr>
              <a:t>Remember</a:t>
            </a:r>
            <a:r>
              <a:rPr lang="en-US" sz="1800" dirty="0" smtClean="0">
                <a:latin typeface="Chalkboard"/>
                <a:cs typeface="Chalkboard"/>
              </a:rPr>
              <a:t>: </a:t>
            </a:r>
            <a:r>
              <a:rPr lang="en-US" sz="2000" dirty="0" smtClean="0"/>
              <a:t>Each successive meet will be somewhat more difficult than the one before it.  Meet #2’s analogies will feature </a:t>
            </a:r>
          </a:p>
          <a:p>
            <a:pPr marL="455613" lvl="1" indent="1588" defTabSz="452438">
              <a:buNone/>
            </a:pPr>
            <a:r>
              <a:rPr lang="en-US" sz="2000" dirty="0" smtClean="0"/>
              <a:t>words from both of the first two Word Lists (50 words); </a:t>
            </a:r>
          </a:p>
          <a:p>
            <a:pPr marL="455613" lvl="1" indent="1588" defTabSz="452438">
              <a:buNone/>
            </a:pPr>
            <a:r>
              <a:rPr lang="en-US" sz="2000" dirty="0" smtClean="0"/>
              <a:t>Meet #3’s analogies will be based on all three </a:t>
            </a:r>
          </a:p>
          <a:p>
            <a:pPr marL="455613" lvl="1" indent="1588" defTabSz="452438">
              <a:buNone/>
            </a:pPr>
            <a:r>
              <a:rPr lang="en-US" sz="2000" dirty="0" smtClean="0"/>
              <a:t>Word Lists (75 words).  Students should therefore </a:t>
            </a:r>
          </a:p>
          <a:p>
            <a:pPr marL="455613" lvl="1" indent="1588" defTabSz="452438">
              <a:buNone/>
            </a:pPr>
            <a:r>
              <a:rPr lang="en-US" sz="2000" dirty="0" smtClean="0"/>
              <a:t>save all their Word Lists and study materials.</a:t>
            </a:r>
            <a:endParaRPr lang="en-US" sz="2400"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61238"/>
            <a:ext cx="9144000" cy="1143000"/>
          </a:xfrm>
        </p:spPr>
        <p:txBody>
          <a:bodyPr>
            <a:noAutofit/>
          </a:bodyPr>
          <a:lstStyle/>
          <a:p>
            <a:r>
              <a:rPr lang="en-US" dirty="0" smtClean="0">
                <a:solidFill>
                  <a:srgbClr val="17375E"/>
                </a:solidFill>
                <a:latin typeface="Chalkboard"/>
                <a:cs typeface="Chalkboard"/>
              </a:rPr>
              <a:t>Step 9</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Celebrate </a:t>
            </a:r>
            <a:r>
              <a:rPr lang="en-US" dirty="0" smtClean="0">
                <a:solidFill>
                  <a:srgbClr val="17375E"/>
                </a:solidFill>
                <a:latin typeface="Chalkboard"/>
                <a:cs typeface="Chalkboard"/>
              </a:rPr>
              <a:t>Cumulative Results</a:t>
            </a:r>
            <a:endParaRPr lang="en-US" dirty="0">
              <a:solidFill>
                <a:schemeClr val="tx2"/>
              </a:solidFill>
              <a:latin typeface="Chalkboard"/>
              <a:cs typeface="Chalkboard"/>
            </a:endParaRPr>
          </a:p>
        </p:txBody>
      </p:sp>
      <p:pic>
        <p:nvPicPr>
          <p:cNvPr id="7" name="Picture 6" descr="boy with medal.jpg"/>
          <p:cNvPicPr/>
          <p:nvPr/>
        </p:nvPicPr>
        <p:blipFill>
          <a:blip r:embed="rId2"/>
          <a:stretch>
            <a:fillRect/>
          </a:stretch>
        </p:blipFill>
        <p:spPr>
          <a:xfrm>
            <a:off x="5648972" y="3372204"/>
            <a:ext cx="3495028" cy="3439759"/>
          </a:xfrm>
          <a:prstGeom prst="rect">
            <a:avLst/>
          </a:prstGeom>
        </p:spPr>
      </p:pic>
      <p:sp>
        <p:nvSpPr>
          <p:cNvPr id="3" name="Content Placeholder 2"/>
          <p:cNvSpPr>
            <a:spLocks noGrp="1"/>
          </p:cNvSpPr>
          <p:nvPr>
            <p:ph idx="1"/>
          </p:nvPr>
        </p:nvSpPr>
        <p:spPr>
          <a:xfrm>
            <a:off x="457199" y="1852083"/>
            <a:ext cx="7960004" cy="4274080"/>
          </a:xfrm>
        </p:spPr>
        <p:txBody>
          <a:bodyPr/>
          <a:lstStyle/>
          <a:p>
            <a:pPr marL="0" indent="1588">
              <a:buNone/>
            </a:pPr>
            <a:r>
              <a:rPr lang="en-US" dirty="0" smtClean="0"/>
              <a:t>After Meet #3, the system will automatically calculate cumulative individual and team scores. </a:t>
            </a:r>
          </a:p>
          <a:p>
            <a:pPr marL="0" indent="1588">
              <a:buNone/>
            </a:pPr>
            <a:endParaRPr lang="en-US" sz="2400" dirty="0" smtClean="0"/>
          </a:p>
          <a:p>
            <a:pPr marL="0" indent="1588">
              <a:buNone/>
            </a:pPr>
            <a:r>
              <a:rPr lang="en-US" sz="2400" dirty="0" smtClean="0"/>
              <a:t>Check web postings to see if any of your </a:t>
            </a:r>
          </a:p>
          <a:p>
            <a:pPr marL="0" indent="1588">
              <a:buNone/>
            </a:pPr>
            <a:r>
              <a:rPr lang="en-US" sz="2400" dirty="0" smtClean="0"/>
              <a:t>students qualified for national recognition </a:t>
            </a:r>
          </a:p>
          <a:p>
            <a:pPr marL="0" indent="1588">
              <a:buNone/>
            </a:pPr>
            <a:r>
              <a:rPr lang="en-US" sz="2400" dirty="0" smtClean="0"/>
              <a:t>or if your team ranked among the top ten </a:t>
            </a:r>
          </a:p>
          <a:p>
            <a:pPr marL="0" indent="1588">
              <a:buNone/>
            </a:pPr>
            <a:r>
              <a:rPr lang="en-US" sz="2400" dirty="0" smtClean="0"/>
              <a:t>teams per division.</a:t>
            </a:r>
          </a:p>
          <a:p>
            <a:pPr marL="0" indent="1588">
              <a:buNone/>
            </a:pPr>
            <a:endParaRPr lang="en-US" dirty="0" smtClean="0"/>
          </a:p>
          <a:p>
            <a:pPr marL="0" indent="1588">
              <a:buNone/>
            </a:pPr>
            <a:endParaRPr lang="en-US" dirty="0" smtClean="0"/>
          </a:p>
          <a:p>
            <a:pPr marL="0" indent="1588">
              <a:buNone/>
            </a:pPr>
            <a:endParaRPr lang="en-US" sz="3200" dirty="0" smtClean="0"/>
          </a:p>
          <a:p>
            <a:pPr marL="0" indent="1588">
              <a:buNone/>
            </a:pPr>
            <a:endParaRPr lang="en-US" sz="3200" dirty="0" smtClean="0"/>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girl with medal.jpg"/>
          <p:cNvPicPr/>
          <p:nvPr/>
        </p:nvPicPr>
        <p:blipFill>
          <a:blip r:embed="rId2"/>
          <a:stretch>
            <a:fillRect/>
          </a:stretch>
        </p:blipFill>
        <p:spPr>
          <a:xfrm>
            <a:off x="8246" y="3815449"/>
            <a:ext cx="2740770" cy="2943175"/>
          </a:xfrm>
          <a:prstGeom prst="rect">
            <a:avLst/>
          </a:prstGeom>
        </p:spPr>
      </p:pic>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61238"/>
            <a:ext cx="9144000" cy="1143000"/>
          </a:xfrm>
        </p:spPr>
        <p:txBody>
          <a:bodyPr>
            <a:noAutofit/>
          </a:bodyPr>
          <a:lstStyle/>
          <a:p>
            <a:r>
              <a:rPr lang="en-US" dirty="0" smtClean="0">
                <a:solidFill>
                  <a:srgbClr val="17375E"/>
                </a:solidFill>
                <a:latin typeface="Chalkboard"/>
                <a:cs typeface="Chalkboard"/>
              </a:rPr>
              <a:t>Step 10</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Distribute </a:t>
            </a:r>
            <a:r>
              <a:rPr lang="en-US" dirty="0" smtClean="0">
                <a:solidFill>
                  <a:srgbClr val="17375E"/>
                </a:solidFill>
                <a:latin typeface="Chalkboard"/>
                <a:cs typeface="Chalkboard"/>
              </a:rPr>
              <a:t>Team Awards</a:t>
            </a:r>
            <a:endParaRPr lang="en-US" dirty="0">
              <a:solidFill>
                <a:srgbClr val="17375E"/>
              </a:solidFill>
              <a:latin typeface="Chalkboard"/>
              <a:cs typeface="Chalkboard"/>
            </a:endParaRPr>
          </a:p>
        </p:txBody>
      </p:sp>
      <p:sp>
        <p:nvSpPr>
          <p:cNvPr id="3" name="Content Placeholder 2"/>
          <p:cNvSpPr>
            <a:spLocks noGrp="1"/>
          </p:cNvSpPr>
          <p:nvPr>
            <p:ph idx="1"/>
          </p:nvPr>
        </p:nvSpPr>
        <p:spPr/>
        <p:txBody>
          <a:bodyPr>
            <a:normAutofit/>
          </a:bodyPr>
          <a:lstStyle/>
          <a:p>
            <a:pPr marL="0" indent="1588">
              <a:buNone/>
            </a:pPr>
            <a:r>
              <a:rPr lang="en-US" sz="2800" dirty="0" smtClean="0"/>
              <a:t>Before Meet #3, we will mail the following for each enrolled team:</a:t>
            </a:r>
          </a:p>
          <a:p>
            <a:pPr lvl="1">
              <a:buFont typeface="Arial"/>
              <a:buChar char="•"/>
            </a:pPr>
            <a:r>
              <a:rPr lang="en-US" sz="2200" b="1" dirty="0" smtClean="0">
                <a:solidFill>
                  <a:srgbClr val="17375E"/>
                </a:solidFill>
              </a:rPr>
              <a:t>1 Champion Medal-presented to the student of your choice </a:t>
            </a:r>
            <a:r>
              <a:rPr lang="en-US" sz="1800" dirty="0" smtClean="0"/>
              <a:t>(top scorer, most improved, best team player, etc)</a:t>
            </a:r>
            <a:r>
              <a:rPr lang="en-US" sz="2200" dirty="0" smtClean="0"/>
              <a:t>. It’s up to you. </a:t>
            </a:r>
          </a:p>
          <a:p>
            <a:pPr lvl="1">
              <a:buFont typeface="Arial"/>
              <a:buChar char="•"/>
            </a:pPr>
            <a:r>
              <a:rPr lang="en-US" sz="2200" b="1" dirty="0" smtClean="0">
                <a:solidFill>
                  <a:srgbClr val="17375E"/>
                </a:solidFill>
              </a:rPr>
              <a:t>10 Team Certificates </a:t>
            </a:r>
            <a:r>
              <a:rPr lang="en-US" sz="2200" dirty="0" smtClean="0"/>
              <a:t>to present to team members</a:t>
            </a:r>
          </a:p>
          <a:p>
            <a:pPr lvl="1"/>
            <a:endParaRPr lang="en-US" dirty="0" smtClean="0"/>
          </a:p>
          <a:p>
            <a:pPr marL="2287588" lvl="1" indent="0">
              <a:buNone/>
            </a:pPr>
            <a:r>
              <a:rPr lang="en-US" sz="1800" dirty="0" smtClean="0">
                <a:latin typeface="Chalkboard"/>
                <a:cs typeface="Chalkboard"/>
              </a:rPr>
              <a:t>Remember</a:t>
            </a:r>
            <a:r>
              <a:rPr lang="en-US" sz="1800" dirty="0" smtClean="0">
                <a:latin typeface="Chalkboard"/>
                <a:cs typeface="Chalkboard"/>
              </a:rPr>
              <a:t>: </a:t>
            </a:r>
            <a:r>
              <a:rPr lang="en-US" sz="2000" dirty="0" smtClean="0"/>
              <a:t>Extra medals, certificates and other</a:t>
            </a:r>
            <a:r>
              <a:rPr lang="en-US" sz="2000" dirty="0" smtClean="0"/>
              <a:t> </a:t>
            </a:r>
            <a:r>
              <a:rPr lang="en-US" sz="2000" dirty="0" err="1" smtClean="0"/>
              <a:t>WordMasters</a:t>
            </a:r>
            <a:r>
              <a:rPr lang="en-US" sz="2000" dirty="0" smtClean="0"/>
              <a:t> </a:t>
            </a:r>
            <a:r>
              <a:rPr lang="en-US" sz="2000" dirty="0" smtClean="0"/>
              <a:t>items (pencils, t-shirts and backpacks)</a:t>
            </a:r>
            <a:r>
              <a:rPr lang="en-US" sz="2000" dirty="0" smtClean="0"/>
              <a:t> </a:t>
            </a:r>
          </a:p>
          <a:p>
            <a:pPr marL="2287588" lvl="1" indent="0">
              <a:buNone/>
            </a:pPr>
            <a:r>
              <a:rPr lang="en-US" sz="2000" dirty="0" smtClean="0"/>
              <a:t>can </a:t>
            </a:r>
            <a:r>
              <a:rPr lang="en-US" sz="2000" dirty="0" smtClean="0"/>
              <a:t>be purchased online to recognize additional team</a:t>
            </a:r>
            <a:r>
              <a:rPr lang="en-US" sz="2000" dirty="0" smtClean="0"/>
              <a:t> members</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229600" cy="1143000"/>
          </a:xfrm>
        </p:spPr>
        <p:txBody>
          <a:bodyPr>
            <a:noAutofit/>
          </a:bodyPr>
          <a:lstStyle/>
          <a:p>
            <a:r>
              <a:rPr lang="en-US" dirty="0" smtClean="0">
                <a:solidFill>
                  <a:srgbClr val="17375E"/>
                </a:solidFill>
                <a:latin typeface="Chalkboard"/>
                <a:cs typeface="Chalkboard"/>
              </a:rPr>
              <a:t>Re-enroll for the next </a:t>
            </a:r>
            <a:r>
              <a:rPr lang="en-US" dirty="0" err="1" smtClean="0">
                <a:solidFill>
                  <a:srgbClr val="17375E"/>
                </a:solidFill>
                <a:latin typeface="Chalkboard"/>
                <a:cs typeface="Chalkboard"/>
              </a:rPr>
              <a:t>WordMasters</a:t>
            </a:r>
            <a:r>
              <a:rPr lang="en-US" dirty="0" smtClean="0">
                <a:solidFill>
                  <a:srgbClr val="17375E"/>
                </a:solidFill>
                <a:latin typeface="Chalkboard"/>
                <a:cs typeface="Chalkboard"/>
              </a:rPr>
              <a:t> Challenge!</a:t>
            </a:r>
            <a:endParaRPr lang="en-US" dirty="0">
              <a:solidFill>
                <a:srgbClr val="17375E"/>
              </a:solidFill>
              <a:latin typeface="Chalkboard"/>
              <a:cs typeface="Chalkboard"/>
            </a:endParaRPr>
          </a:p>
        </p:txBody>
      </p:sp>
      <p:sp>
        <p:nvSpPr>
          <p:cNvPr id="3" name="Content Placeholder 2"/>
          <p:cNvSpPr>
            <a:spLocks noGrp="1"/>
          </p:cNvSpPr>
          <p:nvPr>
            <p:ph idx="1"/>
          </p:nvPr>
        </p:nvSpPr>
        <p:spPr>
          <a:xfrm>
            <a:off x="131371" y="1600200"/>
            <a:ext cx="4239552" cy="4525963"/>
          </a:xfrm>
        </p:spPr>
        <p:txBody>
          <a:bodyPr>
            <a:normAutofit/>
          </a:bodyPr>
          <a:lstStyle/>
          <a:p>
            <a:pPr>
              <a:buNone/>
            </a:pPr>
            <a:endParaRPr lang="en-US" sz="2800" dirty="0" smtClean="0"/>
          </a:p>
          <a:p>
            <a:pPr>
              <a:buNone/>
            </a:pPr>
            <a:r>
              <a:rPr lang="en-US" sz="2800" dirty="0" smtClean="0"/>
              <a:t>	Enrollment opens each spring for the following school year. </a:t>
            </a:r>
          </a:p>
          <a:p>
            <a:pPr>
              <a:buNone/>
            </a:pPr>
            <a:endParaRPr lang="en-US" sz="2800" dirty="0" smtClean="0"/>
          </a:p>
          <a:p>
            <a:pPr>
              <a:buNone/>
            </a:pPr>
            <a:r>
              <a:rPr lang="en-US" sz="2800" dirty="0" smtClean="0"/>
              <a:t>	Enroll before Word Lists are available </a:t>
            </a:r>
            <a:r>
              <a:rPr lang="en-US" sz="2800" b="1" dirty="0" smtClean="0"/>
              <a:t>October 1</a:t>
            </a:r>
            <a:r>
              <a:rPr lang="en-US" sz="2800" b="1" baseline="30000" dirty="0" smtClean="0"/>
              <a:t>st</a:t>
            </a:r>
            <a:r>
              <a:rPr lang="en-US" sz="2800" dirty="0" smtClean="0"/>
              <a:t>.</a:t>
            </a:r>
            <a:endParaRPr lang="en-US" sz="2800" dirty="0"/>
          </a:p>
        </p:txBody>
      </p:sp>
      <p:pic>
        <p:nvPicPr>
          <p:cNvPr id="5" name="Picture 4" descr="four kids with sign.jpg"/>
          <p:cNvPicPr>
            <a:picLocks noChangeAspect="1"/>
          </p:cNvPicPr>
          <p:nvPr/>
        </p:nvPicPr>
        <p:blipFill>
          <a:blip r:embed="rId2"/>
          <a:stretch>
            <a:fillRect/>
          </a:stretch>
        </p:blipFill>
        <p:spPr>
          <a:xfrm>
            <a:off x="4276929" y="2042584"/>
            <a:ext cx="4818383" cy="3797236"/>
          </a:xfrm>
          <a:prstGeom prst="rect">
            <a:avLst/>
          </a:prstGeom>
        </p:spPr>
      </p:pic>
      <p:sp>
        <p:nvSpPr>
          <p:cNvPr id="6" name="Text Box 5"/>
          <p:cNvSpPr txBox="1">
            <a:spLocks noChangeArrowheads="1"/>
          </p:cNvSpPr>
          <p:nvPr/>
        </p:nvSpPr>
        <p:spPr bwMode="auto">
          <a:xfrm>
            <a:off x="5977401" y="3941537"/>
            <a:ext cx="1543614" cy="821154"/>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500" dirty="0" smtClean="0">
                <a:solidFill>
                  <a:srgbClr val="17365D"/>
                </a:solidFill>
                <a:latin typeface="Chalkboard"/>
                <a:ea typeface="Times New Roman" pitchFamily="-102" charset="0"/>
                <a:cs typeface="Chalkboard"/>
              </a:rPr>
              <a:t>We </a:t>
            </a:r>
            <a:r>
              <a:rPr lang="en-US" sz="1500" dirty="0" smtClean="0">
                <a:solidFill>
                  <a:srgbClr val="17365D"/>
                </a:solidFill>
                <a:latin typeface="Chalkboard"/>
                <a:ea typeface="Times New Roman" pitchFamily="-102" charset="0"/>
                <a:cs typeface="Chalkboard"/>
              </a:rPr>
              <a:t>love</a:t>
            </a:r>
          </a:p>
          <a:p>
            <a:pPr marL="0" marR="0" lvl="0" indent="0" algn="ctr" defTabSz="914400" rtl="0" eaLnBrk="1" fontAlgn="base" latinLnBrk="0" hangingPunct="1">
              <a:lnSpc>
                <a:spcPct val="100000"/>
              </a:lnSpc>
              <a:spcBef>
                <a:spcPct val="0"/>
              </a:spcBef>
              <a:spcAft>
                <a:spcPct val="0"/>
              </a:spcAft>
              <a:buClrTx/>
              <a:buSzTx/>
              <a:buFontTx/>
              <a:buNone/>
              <a:tabLst/>
            </a:pPr>
            <a:endParaRPr lang="en-US" sz="800" dirty="0" smtClean="0">
              <a:solidFill>
                <a:srgbClr val="17365D"/>
              </a:solidFill>
              <a:latin typeface="Chalkboard"/>
              <a:ea typeface="Times New Roman" pitchFamily="-102" charset="0"/>
              <a:cs typeface="Chalkboard"/>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500" dirty="0" smtClean="0">
                <a:solidFill>
                  <a:srgbClr val="17365D"/>
                </a:solidFill>
                <a:latin typeface="Chalkboard"/>
                <a:ea typeface="Times New Roman" pitchFamily="-102" charset="0"/>
                <a:cs typeface="Chalkboard"/>
              </a:rPr>
              <a:t> </a:t>
            </a:r>
            <a:r>
              <a:rPr lang="en-US" sz="1500" dirty="0" err="1" smtClean="0">
                <a:solidFill>
                  <a:srgbClr val="17365D"/>
                </a:solidFill>
                <a:latin typeface="Chalkboard"/>
                <a:ea typeface="Times New Roman" pitchFamily="-102" charset="0"/>
                <a:cs typeface="Chalkboard"/>
              </a:rPr>
              <a:t>WordMasters</a:t>
            </a:r>
            <a:r>
              <a:rPr lang="en-US" sz="1500" dirty="0" smtClean="0">
                <a:solidFill>
                  <a:srgbClr val="17365D"/>
                </a:solidFill>
                <a:latin typeface="Chalkboard"/>
                <a:ea typeface="Times New Roman" pitchFamily="-102" charset="0"/>
                <a:cs typeface="Chalkboard"/>
              </a:rPr>
              <a:t>!</a:t>
            </a:r>
            <a:endParaRPr kumimoji="0" lang="en-US" sz="1500" b="0" i="0" u="none" strike="noStrike" cap="none" normalizeH="0" baseline="0" dirty="0">
              <a:ln>
                <a:noFill/>
              </a:ln>
              <a:solidFill>
                <a:srgbClr val="17365D"/>
              </a:solidFill>
              <a:effectLst/>
              <a:latin typeface="Chalkboard"/>
              <a:ea typeface="Times New Roman" pitchFamily="-102" charset="0"/>
              <a:cs typeface="Chalkboar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chalkboard girl.jpg"/>
          <p:cNvPicPr>
            <a:picLocks noChangeAspect="1"/>
          </p:cNvPicPr>
          <p:nvPr/>
        </p:nvPicPr>
        <p:blipFill>
          <a:blip r:embed="rId2"/>
          <a:stretch>
            <a:fillRect/>
          </a:stretch>
        </p:blipFill>
        <p:spPr>
          <a:xfrm>
            <a:off x="215524" y="3760897"/>
            <a:ext cx="3178238" cy="2951221"/>
          </a:xfrm>
          <a:prstGeom prst="rect">
            <a:avLst/>
          </a:prstGeom>
        </p:spPr>
      </p:pic>
      <p:sp>
        <p:nvSpPr>
          <p:cNvPr id="7" name="Rectangle 6"/>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229600" cy="1143000"/>
          </a:xfrm>
        </p:spPr>
        <p:txBody>
          <a:bodyPr>
            <a:noAutofit/>
          </a:bodyPr>
          <a:lstStyle/>
          <a:p>
            <a:r>
              <a:rPr lang="en-US" dirty="0" smtClean="0">
                <a:solidFill>
                  <a:srgbClr val="17375E"/>
                </a:solidFill>
                <a:latin typeface="Chalkboard"/>
                <a:cs typeface="Chalkboard"/>
              </a:rPr>
              <a:t>Stay Connected and Informed</a:t>
            </a:r>
            <a:endParaRPr lang="en-US" dirty="0">
              <a:solidFill>
                <a:srgbClr val="17375E"/>
              </a:solidFill>
              <a:latin typeface="Chalkboard"/>
              <a:cs typeface="Chalkboard"/>
            </a:endParaRPr>
          </a:p>
        </p:txBody>
      </p:sp>
      <p:sp>
        <p:nvSpPr>
          <p:cNvPr id="3" name="Content Placeholder 2"/>
          <p:cNvSpPr>
            <a:spLocks noGrp="1"/>
          </p:cNvSpPr>
          <p:nvPr>
            <p:ph idx="1"/>
          </p:nvPr>
        </p:nvSpPr>
        <p:spPr/>
        <p:txBody>
          <a:bodyPr>
            <a:normAutofit/>
          </a:bodyPr>
          <a:lstStyle/>
          <a:p>
            <a:r>
              <a:rPr lang="en-US" sz="2800" dirty="0" smtClean="0">
                <a:solidFill>
                  <a:srgbClr val="17375E"/>
                </a:solidFill>
              </a:rPr>
              <a:t>Monthly newsletter</a:t>
            </a:r>
          </a:p>
          <a:p>
            <a:r>
              <a:rPr lang="en-US" sz="2800" dirty="0" err="1" smtClean="0">
                <a:solidFill>
                  <a:srgbClr val="17375E"/>
                </a:solidFill>
              </a:rPr>
              <a:t>WordMasters</a:t>
            </a:r>
            <a:r>
              <a:rPr lang="en-US" sz="2800" dirty="0" smtClean="0">
                <a:solidFill>
                  <a:srgbClr val="17375E"/>
                </a:solidFill>
              </a:rPr>
              <a:t> Blog </a:t>
            </a:r>
            <a:r>
              <a:rPr lang="en-US" sz="1600" dirty="0" smtClean="0"/>
              <a:t>(twice a week on average)</a:t>
            </a:r>
          </a:p>
          <a:p>
            <a:r>
              <a:rPr lang="en-US" sz="2800" dirty="0" smtClean="0">
                <a:solidFill>
                  <a:schemeClr val="tx2">
                    <a:lumMod val="75000"/>
                  </a:schemeClr>
                </a:solidFill>
              </a:rPr>
              <a:t>Idea Gallery: </a:t>
            </a:r>
            <a:r>
              <a:rPr lang="en-US" sz="2000" dirty="0" smtClean="0"/>
              <a:t>Look for new ideas or share your own on our 	website.</a:t>
            </a:r>
          </a:p>
          <a:p>
            <a:r>
              <a:rPr lang="en-US" sz="2800" dirty="0" smtClean="0">
                <a:solidFill>
                  <a:srgbClr val="17375E"/>
                </a:solidFill>
              </a:rPr>
              <a:t>Social Media</a:t>
            </a:r>
          </a:p>
          <a:p>
            <a:pPr marL="3197225" lvl="1" indent="-230188">
              <a:buFont typeface="Courier New"/>
              <a:buChar char="o"/>
            </a:pPr>
            <a:r>
              <a:rPr lang="en-US" sz="2000" dirty="0" smtClean="0"/>
              <a:t>Twitter &amp; </a:t>
            </a:r>
            <a:r>
              <a:rPr lang="en-US" sz="2000" dirty="0" err="1" smtClean="0"/>
              <a:t>Facebook</a:t>
            </a:r>
            <a:r>
              <a:rPr lang="en-US" sz="2000" dirty="0" smtClean="0"/>
              <a:t>:</a:t>
            </a:r>
          </a:p>
          <a:p>
            <a:pPr marL="3427413" lvl="2" indent="-230188"/>
            <a:r>
              <a:rPr lang="en-US" sz="1600" dirty="0" smtClean="0"/>
              <a:t>Analogy of the Day: Test yourself or friends. The answer is posted the next day.</a:t>
            </a:r>
          </a:p>
          <a:p>
            <a:pPr marL="3427413" lvl="2" indent="-230188"/>
            <a:r>
              <a:rPr lang="en-US" sz="1600" dirty="0" smtClean="0"/>
              <a:t>Important reminders to keep you updated and prepared.</a:t>
            </a:r>
          </a:p>
          <a:p>
            <a:pPr marL="3197225" lvl="1" indent="-230188">
              <a:buFont typeface="Courier New"/>
              <a:buChar char="o"/>
            </a:pPr>
            <a:r>
              <a:rPr lang="en-US" sz="2000" dirty="0" err="1" smtClean="0"/>
              <a:t>Pinterest</a:t>
            </a:r>
            <a:r>
              <a:rPr lang="en-US" sz="2000" dirty="0" smtClean="0"/>
              <a:t> &amp; YouTube:</a:t>
            </a:r>
          </a:p>
          <a:p>
            <a:pPr marL="3427413" lvl="2" indent="-230188"/>
            <a:r>
              <a:rPr lang="en-US" sz="1600" dirty="0" smtClean="0"/>
              <a:t>Share your fun ideas, resources and videos.</a:t>
            </a:r>
          </a:p>
          <a:p>
            <a:pPr lvl="1">
              <a:buNone/>
            </a:pPr>
            <a:endParaRPr lang="en-US" dirty="0" smtClean="0"/>
          </a:p>
          <a:p>
            <a:pPr>
              <a:buNone/>
            </a:pPr>
            <a:endParaRPr lang="en-US" dirty="0"/>
          </a:p>
        </p:txBody>
      </p:sp>
      <p:pic>
        <p:nvPicPr>
          <p:cNvPr id="4" name="Picture 3" descr="pinterest.jpg"/>
          <p:cNvPicPr/>
          <p:nvPr/>
        </p:nvPicPr>
        <p:blipFill>
          <a:blip r:embed="rId3"/>
          <a:stretch>
            <a:fillRect/>
          </a:stretch>
        </p:blipFill>
        <p:spPr>
          <a:xfrm>
            <a:off x="5924083" y="6271734"/>
            <a:ext cx="463263" cy="440384"/>
          </a:xfrm>
          <a:prstGeom prst="rect">
            <a:avLst/>
          </a:prstGeom>
        </p:spPr>
      </p:pic>
      <p:pic>
        <p:nvPicPr>
          <p:cNvPr id="5" name="Picture 4" descr="facebook-logo-jpg.jpg"/>
          <p:cNvPicPr/>
          <p:nvPr/>
        </p:nvPicPr>
        <p:blipFill>
          <a:blip r:embed="rId4"/>
          <a:stretch>
            <a:fillRect/>
          </a:stretch>
        </p:blipFill>
        <p:spPr>
          <a:xfrm>
            <a:off x="4006354" y="6283632"/>
            <a:ext cx="463264" cy="428486"/>
          </a:xfrm>
          <a:prstGeom prst="rect">
            <a:avLst/>
          </a:prstGeom>
        </p:spPr>
      </p:pic>
      <p:pic>
        <p:nvPicPr>
          <p:cNvPr id="6" name="Picture 5" descr="twitter-t-logo-1.jpg"/>
          <p:cNvPicPr/>
          <p:nvPr/>
        </p:nvPicPr>
        <p:blipFill>
          <a:blip r:embed="rId5"/>
          <a:stretch>
            <a:fillRect/>
          </a:stretch>
        </p:blipFill>
        <p:spPr>
          <a:xfrm>
            <a:off x="4971640" y="6271734"/>
            <a:ext cx="463264" cy="434435"/>
          </a:xfrm>
          <a:prstGeom prst="rect">
            <a:avLst/>
          </a:prstGeom>
        </p:spPr>
      </p:pic>
      <p:sp>
        <p:nvSpPr>
          <p:cNvPr id="9" name="Text Box 3"/>
          <p:cNvSpPr txBox="1">
            <a:spLocks noChangeArrowheads="1"/>
          </p:cNvSpPr>
          <p:nvPr/>
        </p:nvSpPr>
        <p:spPr bwMode="auto">
          <a:xfrm>
            <a:off x="1400793" y="4324742"/>
            <a:ext cx="1511272" cy="133574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halkboard"/>
                <a:ea typeface="Times New Roman" pitchFamily="-102" charset="0"/>
                <a:cs typeface="Chalkboard"/>
              </a:rPr>
              <a:t>Share Your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bg1"/>
                </a:solidFill>
                <a:effectLst/>
                <a:latin typeface="Chalkboard"/>
                <a:ea typeface="Times New Roman" pitchFamily="-102" charset="0"/>
                <a:cs typeface="Chalkboard"/>
              </a:rPr>
              <a:t>Story!</a:t>
            </a:r>
            <a:endParaRPr kumimoji="0" lang="en-US" sz="2200" b="1" i="0" u="none" strike="noStrike" cap="none" normalizeH="0" baseline="0" dirty="0">
              <a:ln>
                <a:noFill/>
              </a:ln>
              <a:solidFill>
                <a:schemeClr val="bg1"/>
              </a:solidFill>
              <a:effectLst/>
              <a:latin typeface="Chalkboard"/>
              <a:ea typeface="Times New Roman" pitchFamily="-102" charset="0"/>
              <a:cs typeface="Chalkboard"/>
            </a:endParaRPr>
          </a:p>
        </p:txBody>
      </p:sp>
      <p:pic>
        <p:nvPicPr>
          <p:cNvPr id="10" name="Picture 9" descr="YouTube.jpg"/>
          <p:cNvPicPr>
            <a:picLocks noChangeAspect="1"/>
          </p:cNvPicPr>
          <p:nvPr/>
        </p:nvPicPr>
        <p:blipFill>
          <a:blip r:embed="rId6"/>
          <a:stretch>
            <a:fillRect/>
          </a:stretch>
        </p:blipFill>
        <p:spPr>
          <a:xfrm>
            <a:off x="6789501" y="6283631"/>
            <a:ext cx="416928" cy="42253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group with banner.jpg"/>
          <p:cNvPicPr>
            <a:picLocks noChangeAspect="1"/>
          </p:cNvPicPr>
          <p:nvPr/>
        </p:nvPicPr>
        <p:blipFill>
          <a:blip r:embed="rId2"/>
          <a:stretch>
            <a:fillRect/>
          </a:stretch>
        </p:blipFill>
        <p:spPr>
          <a:xfrm>
            <a:off x="0" y="235800"/>
            <a:ext cx="9144000" cy="4572000"/>
          </a:xfrm>
          <a:prstGeom prst="rect">
            <a:avLst/>
          </a:prstGeom>
        </p:spPr>
      </p:pic>
      <p:sp>
        <p:nvSpPr>
          <p:cNvPr id="6" name="Subtitle 2"/>
          <p:cNvSpPr txBox="1">
            <a:spLocks/>
          </p:cNvSpPr>
          <p:nvPr/>
        </p:nvSpPr>
        <p:spPr>
          <a:xfrm>
            <a:off x="1238440" y="2408717"/>
            <a:ext cx="6716971" cy="1071882"/>
          </a:xfrm>
          <a:prstGeom prst="rect">
            <a:avLst/>
          </a:prstGeom>
        </p:spPr>
        <p:txBody>
          <a:bodyPr vert="horz" lIns="91440" tIns="45720" rIns="91440" bIns="45720" rtlCol="0">
            <a:normAutofit fontScale="40000" lnSpcReduction="2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0" i="0" u="none" strike="noStrike" kern="1200" cap="none" spc="0" normalizeH="0" baseline="0" noProof="0" dirty="0" smtClean="0">
                <a:ln>
                  <a:noFill/>
                </a:ln>
                <a:solidFill>
                  <a:schemeClr val="tx2">
                    <a:lumMod val="75000"/>
                  </a:schemeClr>
                </a:solidFill>
                <a:effectLst/>
                <a:uLnTx/>
                <a:uFillTx/>
                <a:latin typeface="Chalkboard"/>
                <a:ea typeface="+mn-ea"/>
                <a:cs typeface="Chalkboard"/>
              </a:rPr>
              <a:t>Good Luck</a:t>
            </a:r>
            <a:r>
              <a:rPr kumimoji="0" lang="en-US" sz="10000" i="0" u="none" strike="noStrike" kern="1200" cap="none" spc="0" normalizeH="0" noProof="0" dirty="0" smtClean="0">
                <a:ln>
                  <a:noFill/>
                </a:ln>
                <a:solidFill>
                  <a:schemeClr val="tx2">
                    <a:lumMod val="75000"/>
                  </a:schemeClr>
                </a:solidFill>
                <a:effectLst/>
                <a:uLnTx/>
                <a:uFillTx/>
                <a:latin typeface="Chalkboard"/>
                <a:ea typeface="+mn-ea"/>
                <a:cs typeface="Chalkboard"/>
              </a:rPr>
              <a:t> and Have Fun!</a:t>
            </a:r>
            <a:endParaRPr kumimoji="0" lang="en-US" sz="10000" i="0" u="none" strike="noStrike" kern="1200" cap="none" spc="0" normalizeH="0" baseline="0" noProof="0" dirty="0">
              <a:ln>
                <a:noFill/>
              </a:ln>
              <a:solidFill>
                <a:schemeClr val="tx2">
                  <a:lumMod val="75000"/>
                </a:schemeClr>
              </a:solidFill>
              <a:effectLst/>
              <a:uLnTx/>
              <a:uFillTx/>
              <a:latin typeface="Chalkboard"/>
              <a:ea typeface="+mn-ea"/>
              <a:cs typeface="Chalkboard"/>
            </a:endParaRPr>
          </a:p>
        </p:txBody>
      </p:sp>
      <p:pic>
        <p:nvPicPr>
          <p:cNvPr id="7" name="Picture 6"/>
          <p:cNvPicPr/>
          <p:nvPr/>
        </p:nvPicPr>
        <p:blipFill rotWithShape="1">
          <a:blip r:embed="rId3" cstate="print">
            <a:extLst>
              <a:ext uri="{28A0092B-C50C-407E-A947-70E740481C1C}">
                <a14:useLocalDpi xmlns:lc="http://schemas.openxmlformats.org/drawingml/2006/lockedCanvas"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p="http://schemas.openxmlformats.org/presentationml/2006/main"/>
              </a:ext>
            </a:extLst>
          </a:blip>
          <a:srcRect l="-711" t="17465" r="4542" b="23581"/>
          <a:stretch/>
        </p:blipFill>
        <p:spPr bwMode="auto">
          <a:xfrm>
            <a:off x="2857590" y="4971569"/>
            <a:ext cx="3556662" cy="957347"/>
          </a:xfrm>
          <a:prstGeom prst="rect">
            <a:avLst/>
          </a:prstGeom>
          <a:noFill/>
          <a:ln>
            <a:noFill/>
          </a:ln>
          <a:extLst>
            <a:ext uri="{53640926-AAD7-44d8-BBD7-CCE9431645EC}">
              <a14:shadowObscured xmlns:lc="http://schemas.openxmlformats.org/drawingml/2006/lockedCanvas" xmlns="" xmlns:wpc="http://schemas.microsoft.com/office/word/2010/wordprocessingCanvas" xmlns:mo="http://schemas.microsoft.com/office/mac/office/2008/main" xmlns:mc="http://schemas.openxmlformats.org/markup-compatibility/2006" xmlns:mv="urn:schemas-microsoft-com:mac:vml"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ve="http://schemas.openxmlformats.org/markup-compatibility/2006" xmlns:p="http://schemas.openxmlformats.org/presentationml/2006/main"/>
            </a:ext>
          </a:extLst>
        </p:spPr>
      </p:pic>
      <p:sp>
        <p:nvSpPr>
          <p:cNvPr id="9" name="TextBox 8"/>
          <p:cNvSpPr txBox="1"/>
          <p:nvPr/>
        </p:nvSpPr>
        <p:spPr>
          <a:xfrm>
            <a:off x="0" y="6120330"/>
            <a:ext cx="9143999" cy="369332"/>
          </a:xfrm>
          <a:prstGeom prst="rect">
            <a:avLst/>
          </a:prstGeom>
          <a:noFill/>
        </p:spPr>
        <p:txBody>
          <a:bodyPr wrap="square" rtlCol="0">
            <a:spAutoFit/>
          </a:bodyPr>
          <a:lstStyle/>
          <a:p>
            <a:pPr algn="ctr"/>
            <a:r>
              <a:rPr lang="en-US" dirty="0" err="1" smtClean="0">
                <a:solidFill>
                  <a:srgbClr val="000000"/>
                </a:solidFill>
              </a:rPr>
              <a:t>wordmasterschallenge.com</a:t>
            </a:r>
            <a:r>
              <a:rPr lang="en-US" dirty="0" smtClean="0">
                <a:solidFill>
                  <a:srgbClr val="000000"/>
                </a:solidFill>
              </a:rPr>
              <a:t>    |    888.385.5656</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halkboard.jpg"/>
          <p:cNvPicPr>
            <a:picLocks noChangeAspect="1"/>
          </p:cNvPicPr>
          <p:nvPr/>
        </p:nvPicPr>
        <p:blipFill>
          <a:blip r:embed="rId2"/>
          <a:stretch>
            <a:fillRect/>
          </a:stretch>
        </p:blipFill>
        <p:spPr>
          <a:xfrm>
            <a:off x="4530032" y="3341104"/>
            <a:ext cx="4548280" cy="3411210"/>
          </a:xfrm>
          <a:prstGeom prst="rect">
            <a:avLst/>
          </a:prstGeom>
        </p:spPr>
      </p:pic>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229600" cy="1143000"/>
          </a:xfrm>
        </p:spPr>
        <p:txBody>
          <a:bodyPr>
            <a:noAutofit/>
          </a:bodyPr>
          <a:lstStyle/>
          <a:p>
            <a:r>
              <a:rPr lang="en-US" dirty="0" err="1" smtClean="0">
                <a:solidFill>
                  <a:srgbClr val="17375E"/>
                </a:solidFill>
                <a:latin typeface="Chalkboard"/>
                <a:cs typeface="Chalkboard"/>
              </a:rPr>
              <a:t>WordMasters</a:t>
            </a:r>
            <a:r>
              <a:rPr lang="en-US" dirty="0" smtClean="0">
                <a:solidFill>
                  <a:srgbClr val="17375E"/>
                </a:solidFill>
                <a:latin typeface="Chalkboard"/>
                <a:cs typeface="Chalkboard"/>
              </a:rPr>
              <a:t> Basics</a:t>
            </a:r>
            <a:endParaRPr lang="en-US" dirty="0">
              <a:solidFill>
                <a:srgbClr val="17375E"/>
              </a:solidFill>
              <a:latin typeface="Chalkboard"/>
              <a:cs typeface="Chalkboard"/>
            </a:endParaRPr>
          </a:p>
        </p:txBody>
      </p:sp>
      <p:sp>
        <p:nvSpPr>
          <p:cNvPr id="6" name="Text Box 3"/>
          <p:cNvSpPr txBox="1">
            <a:spLocks noChangeArrowheads="1"/>
          </p:cNvSpPr>
          <p:nvPr/>
        </p:nvSpPr>
        <p:spPr bwMode="auto">
          <a:xfrm>
            <a:off x="5397176" y="3613075"/>
            <a:ext cx="2921323" cy="134669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lang="en-US" sz="2200" b="1" dirty="0" smtClean="0">
                <a:solidFill>
                  <a:srgbClr val="FF0000"/>
                </a:solidFill>
                <a:latin typeface="Chalkboard"/>
                <a:ea typeface="Times New Roman" pitchFamily="-102" charset="0"/>
                <a:cs typeface="Chalkboard"/>
              </a:rPr>
              <a:t>    </a:t>
            </a:r>
            <a:r>
              <a:rPr lang="en-US" sz="2200" b="1" dirty="0" smtClean="0">
                <a:solidFill>
                  <a:srgbClr val="FF0000"/>
                </a:solidFill>
                <a:latin typeface="Chalkboard"/>
                <a:ea typeface="Times New Roman" pitchFamily="-102" charset="0"/>
                <a:cs typeface="Chalkboard"/>
              </a:rPr>
              <a:t> </a:t>
            </a:r>
          </a:p>
          <a:p>
            <a:pPr marL="0" marR="0" lvl="0" indent="0" defTabSz="914400" rtl="0" eaLnBrk="1" fontAlgn="base" latinLnBrk="0" hangingPunct="1">
              <a:lnSpc>
                <a:spcPct val="100000"/>
              </a:lnSpc>
              <a:spcBef>
                <a:spcPct val="0"/>
              </a:spcBef>
              <a:spcAft>
                <a:spcPct val="0"/>
              </a:spcAft>
              <a:buClrTx/>
              <a:buSzTx/>
              <a:buFontTx/>
              <a:buNone/>
              <a:tabLst/>
            </a:pPr>
            <a:r>
              <a:rPr lang="en-US" sz="2000" b="1" dirty="0" smtClean="0">
                <a:solidFill>
                  <a:schemeClr val="bg1"/>
                </a:solidFill>
                <a:latin typeface="Chalkboard"/>
                <a:ea typeface="Times New Roman" pitchFamily="-102" charset="0"/>
                <a:cs typeface="Chalkboard"/>
              </a:rPr>
              <a:t>Do </a:t>
            </a:r>
            <a:r>
              <a:rPr lang="en-US" sz="2000" b="1" dirty="0" smtClean="0">
                <a:solidFill>
                  <a:schemeClr val="bg1"/>
                </a:solidFill>
                <a:latin typeface="Chalkboard"/>
                <a:ea typeface="Times New Roman" pitchFamily="-102" charset="0"/>
                <a:cs typeface="Chalkboard"/>
              </a:rPr>
              <a:t>what works best.</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1"/>
                </a:solidFill>
                <a:effectLst/>
                <a:latin typeface="Chalkboard"/>
                <a:ea typeface="Times New Roman" pitchFamily="-102" charset="0"/>
                <a:cs typeface="Chalkboard"/>
              </a:rPr>
              <a:t>Make</a:t>
            </a:r>
            <a:r>
              <a:rPr kumimoji="0" lang="en-US" sz="2000" b="1" i="0" u="none" strike="noStrike" cap="none" normalizeH="0" dirty="0" smtClean="0">
                <a:ln>
                  <a:noFill/>
                </a:ln>
                <a:solidFill>
                  <a:schemeClr val="bg1"/>
                </a:solidFill>
                <a:effectLst/>
                <a:latin typeface="Chalkboard"/>
                <a:ea typeface="Times New Roman" pitchFamily="-102" charset="0"/>
                <a:cs typeface="Chalkboard"/>
              </a:rPr>
              <a:t> it your own.</a:t>
            </a:r>
            <a:endParaRPr kumimoji="0" lang="en-US" sz="2000" b="1" i="0" u="none" strike="noStrike" cap="none" normalizeH="0" baseline="0" dirty="0">
              <a:ln>
                <a:noFill/>
              </a:ln>
              <a:solidFill>
                <a:schemeClr val="bg1"/>
              </a:solidFill>
              <a:effectLst/>
              <a:latin typeface="Chalkboard"/>
              <a:ea typeface="Times New Roman" pitchFamily="-102" charset="0"/>
              <a:cs typeface="Chalkboard"/>
            </a:endParaRPr>
          </a:p>
        </p:txBody>
      </p:sp>
      <p:sp>
        <p:nvSpPr>
          <p:cNvPr id="3" name="Content Placeholder 2"/>
          <p:cNvSpPr>
            <a:spLocks noGrp="1"/>
          </p:cNvSpPr>
          <p:nvPr>
            <p:ph idx="1"/>
          </p:nvPr>
        </p:nvSpPr>
        <p:spPr>
          <a:xfrm>
            <a:off x="457200" y="1600200"/>
            <a:ext cx="8421320" cy="5086420"/>
          </a:xfrm>
        </p:spPr>
        <p:txBody>
          <a:bodyPr>
            <a:normAutofit fontScale="92500" lnSpcReduction="20000"/>
          </a:bodyPr>
          <a:lstStyle/>
          <a:p>
            <a:pPr>
              <a:buNone/>
            </a:pPr>
            <a:r>
              <a:rPr lang="en-US" sz="2800" dirty="0" smtClean="0"/>
              <a:t>You have tremendous flexibility in how you build your team and incorporate it into your school setting. </a:t>
            </a:r>
          </a:p>
          <a:p>
            <a:pPr>
              <a:buNone/>
            </a:pPr>
            <a:endParaRPr lang="en-US" sz="1400" dirty="0" smtClean="0"/>
          </a:p>
          <a:p>
            <a:pPr marL="3175" indent="-3175">
              <a:buNone/>
            </a:pPr>
            <a:r>
              <a:rPr lang="en-US" sz="2000" dirty="0" smtClean="0"/>
              <a:t>Some teams have the whole class participate while other teams are comprised of interested students or those in an accelerated language arts program. Others offer it as after school enrichment. </a:t>
            </a:r>
          </a:p>
          <a:p>
            <a:pPr>
              <a:buNone/>
            </a:pPr>
            <a:endParaRPr lang="en-US" sz="1400" dirty="0" smtClean="0"/>
          </a:p>
          <a:p>
            <a:pPr>
              <a:buNone/>
            </a:pPr>
            <a:r>
              <a:rPr lang="en-US" sz="2000" dirty="0" smtClean="0"/>
              <a:t>Some teams prepare during class </a:t>
            </a:r>
          </a:p>
          <a:p>
            <a:pPr>
              <a:buNone/>
            </a:pPr>
            <a:r>
              <a:rPr lang="en-US" sz="2000" dirty="0" smtClean="0"/>
              <a:t>while others meet after school or </a:t>
            </a:r>
          </a:p>
          <a:p>
            <a:pPr>
              <a:buNone/>
            </a:pPr>
            <a:r>
              <a:rPr lang="en-US" sz="2000" dirty="0" smtClean="0"/>
              <a:t>study at home.</a:t>
            </a:r>
          </a:p>
          <a:p>
            <a:pPr>
              <a:buNone/>
            </a:pPr>
            <a:endParaRPr lang="en-US" sz="1405" dirty="0" smtClean="0">
              <a:solidFill>
                <a:srgbClr val="FF0000"/>
              </a:solidFill>
            </a:endParaRPr>
          </a:p>
          <a:p>
            <a:pPr>
              <a:buNone/>
            </a:pPr>
            <a:r>
              <a:rPr lang="en-US" sz="2000" dirty="0" smtClean="0">
                <a:solidFill>
                  <a:srgbClr val="000000"/>
                </a:solidFill>
              </a:rPr>
              <a:t>Some small schools and those who </a:t>
            </a:r>
          </a:p>
          <a:p>
            <a:pPr>
              <a:buNone/>
            </a:pPr>
            <a:r>
              <a:rPr lang="en-US" sz="2000" dirty="0" err="1" smtClean="0">
                <a:solidFill>
                  <a:srgbClr val="000000"/>
                </a:solidFill>
              </a:rPr>
              <a:t>homeschool</a:t>
            </a:r>
            <a:r>
              <a:rPr lang="en-US" sz="2000" dirty="0" smtClean="0">
                <a:solidFill>
                  <a:srgbClr val="000000"/>
                </a:solidFill>
              </a:rPr>
              <a:t> combine grades to </a:t>
            </a:r>
          </a:p>
          <a:p>
            <a:pPr>
              <a:buNone/>
            </a:pPr>
            <a:r>
              <a:rPr lang="en-US" sz="2000" dirty="0" smtClean="0">
                <a:solidFill>
                  <a:srgbClr val="000000"/>
                </a:solidFill>
              </a:rPr>
              <a:t>create a team.</a:t>
            </a:r>
            <a:endParaRPr lang="en-US" sz="1400" dirty="0" smtClean="0">
              <a:solidFill>
                <a:srgbClr val="000000"/>
              </a:solidFill>
            </a:endParaRPr>
          </a:p>
          <a:p>
            <a:pPr>
              <a:buNone/>
            </a:pPr>
            <a:endParaRPr lang="en-US" sz="1946" dirty="0" smtClean="0">
              <a:solidFill>
                <a:schemeClr val="tx2">
                  <a:lumMod val="50000"/>
                </a:schemeClr>
              </a:solidFill>
              <a:latin typeface="Chalkboard"/>
              <a:cs typeface="Chalkboard"/>
            </a:endParaRPr>
          </a:p>
          <a:p>
            <a:pPr>
              <a:buNone/>
            </a:pPr>
            <a:r>
              <a:rPr lang="en-US" sz="1946" dirty="0" smtClean="0">
                <a:solidFill>
                  <a:schemeClr val="tx2">
                    <a:lumMod val="50000"/>
                  </a:schemeClr>
                </a:solidFill>
                <a:latin typeface="Chalkboard"/>
                <a:cs typeface="Chalkboard"/>
              </a:rPr>
              <a:t>Remember</a:t>
            </a:r>
            <a:r>
              <a:rPr lang="en-US" sz="1946" dirty="0" smtClean="0">
                <a:solidFill>
                  <a:schemeClr val="tx2">
                    <a:lumMod val="50000"/>
                  </a:schemeClr>
                </a:solidFill>
                <a:latin typeface="Chalkboard"/>
                <a:cs typeface="Chalkboard"/>
              </a:rPr>
              <a:t>: </a:t>
            </a:r>
            <a:r>
              <a:rPr lang="en-US" sz="2000" dirty="0" smtClean="0">
                <a:solidFill>
                  <a:srgbClr val="000000"/>
                </a:solidFill>
              </a:rPr>
              <a:t>The right way is the one that </a:t>
            </a:r>
          </a:p>
          <a:p>
            <a:pPr>
              <a:buNone/>
            </a:pPr>
            <a:r>
              <a:rPr lang="en-US" sz="2000" dirty="0" smtClean="0">
                <a:solidFill>
                  <a:srgbClr val="000000"/>
                </a:solidFill>
              </a:rPr>
              <a:t>works best for you and your students.</a:t>
            </a:r>
          </a:p>
          <a:p>
            <a:pPr lvl="1"/>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229600" cy="1143000"/>
          </a:xfrm>
        </p:spPr>
        <p:txBody>
          <a:bodyPr>
            <a:noAutofit/>
          </a:bodyPr>
          <a:lstStyle/>
          <a:p>
            <a:r>
              <a:rPr lang="en-US" dirty="0" smtClean="0">
                <a:solidFill>
                  <a:schemeClr val="tx2">
                    <a:lumMod val="75000"/>
                  </a:schemeClr>
                </a:solidFill>
                <a:latin typeface="Chalkboard"/>
                <a:cs typeface="Chalkboard"/>
              </a:rPr>
              <a:t>Step 1:</a:t>
            </a:r>
            <a:r>
              <a:rPr lang="en-US" dirty="0" smtClean="0">
                <a:solidFill>
                  <a:schemeClr val="tx2">
                    <a:lumMod val="75000"/>
                  </a:schemeClr>
                </a:solidFill>
                <a:latin typeface="Chalkboard"/>
                <a:cs typeface="Chalkboard"/>
              </a:rPr>
              <a:t> Plan </a:t>
            </a:r>
            <a:r>
              <a:rPr lang="en-US" dirty="0" smtClean="0">
                <a:solidFill>
                  <a:schemeClr val="tx2">
                    <a:lumMod val="75000"/>
                  </a:schemeClr>
                </a:solidFill>
                <a:latin typeface="Chalkboard"/>
                <a:cs typeface="Chalkboard"/>
              </a:rPr>
              <a:t>Your Calendar</a:t>
            </a:r>
            <a:endParaRPr lang="en-US" dirty="0">
              <a:solidFill>
                <a:schemeClr val="tx2">
                  <a:lumMod val="75000"/>
                </a:schemeClr>
              </a:solidFill>
              <a:latin typeface="Chalkboard"/>
              <a:cs typeface="Chalkboard"/>
            </a:endParaRPr>
          </a:p>
        </p:txBody>
      </p:sp>
      <p:sp>
        <p:nvSpPr>
          <p:cNvPr id="3" name="Content Placeholder 2"/>
          <p:cNvSpPr>
            <a:spLocks noGrp="1"/>
          </p:cNvSpPr>
          <p:nvPr>
            <p:ph idx="1"/>
          </p:nvPr>
        </p:nvSpPr>
        <p:spPr/>
        <p:txBody>
          <a:bodyPr/>
          <a:lstStyle/>
          <a:p>
            <a:pPr marL="0" indent="1588">
              <a:buNone/>
            </a:pPr>
            <a:r>
              <a:rPr lang="en-US" sz="2800" dirty="0" smtClean="0"/>
              <a:t>The Challenge Schedule for each meet can be found on the </a:t>
            </a:r>
            <a:r>
              <a:rPr lang="en-US" sz="2800" dirty="0" err="1" smtClean="0"/>
              <a:t>WordMasters</a:t>
            </a:r>
            <a:r>
              <a:rPr lang="en-US" sz="2800" dirty="0" smtClean="0"/>
              <a:t> website under the RESOURCES tab. Plan your team’s schedule according to the following:</a:t>
            </a:r>
          </a:p>
          <a:p>
            <a:pPr marL="3940175" lvl="1"/>
            <a:endParaRPr lang="en-US" sz="2400" dirty="0" smtClean="0"/>
          </a:p>
          <a:p>
            <a:pPr marL="3940175" lvl="1">
              <a:buFont typeface="Arial"/>
              <a:buChar char="•"/>
            </a:pPr>
            <a:r>
              <a:rPr lang="en-US" sz="2400" dirty="0" smtClean="0"/>
              <a:t>Word List availability</a:t>
            </a:r>
          </a:p>
          <a:p>
            <a:pPr marL="3940175" lvl="1">
              <a:buFont typeface="Arial"/>
              <a:buChar char="•"/>
            </a:pPr>
            <a:r>
              <a:rPr lang="en-US" sz="2400" dirty="0" smtClean="0"/>
              <a:t>Challenge Test availability</a:t>
            </a:r>
          </a:p>
          <a:p>
            <a:pPr marL="3940175" lvl="1">
              <a:buFont typeface="Arial"/>
              <a:buChar char="•"/>
            </a:pPr>
            <a:r>
              <a:rPr lang="en-US" sz="2400" dirty="0" smtClean="0"/>
              <a:t>Score Reporting deadlines</a:t>
            </a:r>
          </a:p>
          <a:p>
            <a:pPr marL="3940175" lvl="1">
              <a:buFont typeface="Arial"/>
              <a:buChar char="•"/>
            </a:pPr>
            <a:r>
              <a:rPr lang="en-US" sz="2400" dirty="0" smtClean="0"/>
              <a:t>Results availability</a:t>
            </a:r>
          </a:p>
          <a:p>
            <a:pPr lvl="1"/>
            <a:endParaRPr lang="en-US" dirty="0"/>
          </a:p>
        </p:txBody>
      </p:sp>
      <p:pic>
        <p:nvPicPr>
          <p:cNvPr id="5" name="Picture 4" descr="girl and boy with backpacks.jpg"/>
          <p:cNvPicPr>
            <a:picLocks noChangeAspect="1"/>
          </p:cNvPicPr>
          <p:nvPr/>
        </p:nvPicPr>
        <p:blipFill>
          <a:blip r:embed="rId2"/>
          <a:stretch>
            <a:fillRect/>
          </a:stretch>
        </p:blipFill>
        <p:spPr>
          <a:xfrm>
            <a:off x="599520" y="3452345"/>
            <a:ext cx="2673818" cy="267381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76" descr="teacher at desk.jpg"/>
          <p:cNvPicPr>
            <a:picLocks noChangeAspect="1" noChangeArrowheads="1"/>
          </p:cNvPicPr>
          <p:nvPr/>
        </p:nvPicPr>
        <p:blipFill>
          <a:blip r:embed="rId2"/>
          <a:srcRect/>
          <a:stretch>
            <a:fillRect/>
          </a:stretch>
        </p:blipFill>
        <p:spPr bwMode="auto">
          <a:xfrm>
            <a:off x="6324297" y="4128231"/>
            <a:ext cx="2734281" cy="2696825"/>
          </a:xfrm>
          <a:prstGeom prst="rect">
            <a:avLst/>
          </a:prstGeom>
          <a:noFill/>
          <a:ln w="9525">
            <a:noFill/>
            <a:miter lim="800000"/>
            <a:headEnd/>
            <a:tailEnd/>
          </a:ln>
        </p:spPr>
      </p:pic>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476058" cy="1143000"/>
          </a:xfrm>
        </p:spPr>
        <p:txBody>
          <a:bodyPr>
            <a:noAutofit/>
          </a:bodyPr>
          <a:lstStyle/>
          <a:p>
            <a:r>
              <a:rPr lang="en-US" dirty="0" smtClean="0">
                <a:solidFill>
                  <a:srgbClr val="17375E"/>
                </a:solidFill>
                <a:latin typeface="Chalkboard"/>
                <a:cs typeface="Chalkboard"/>
              </a:rPr>
              <a:t>Step 2</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Practice </a:t>
            </a:r>
            <a:r>
              <a:rPr lang="en-US" dirty="0" smtClean="0">
                <a:solidFill>
                  <a:srgbClr val="17375E"/>
                </a:solidFill>
                <a:latin typeface="Chalkboard"/>
                <a:cs typeface="Chalkboard"/>
              </a:rPr>
              <a:t>Analogy Solving</a:t>
            </a:r>
            <a:endParaRPr lang="en-US" dirty="0">
              <a:solidFill>
                <a:srgbClr val="17375E"/>
              </a:solidFill>
              <a:latin typeface="Chalkboard"/>
              <a:cs typeface="Chalkboard"/>
            </a:endParaRPr>
          </a:p>
        </p:txBody>
      </p:sp>
      <p:sp>
        <p:nvSpPr>
          <p:cNvPr id="16387" name="Text Box 3"/>
          <p:cNvSpPr txBox="1">
            <a:spLocks noChangeArrowheads="1"/>
          </p:cNvSpPr>
          <p:nvPr/>
        </p:nvSpPr>
        <p:spPr bwMode="auto">
          <a:xfrm>
            <a:off x="7453029" y="4445177"/>
            <a:ext cx="1266518" cy="105437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halkboard"/>
                <a:ea typeface="Times New Roman" pitchFamily="-102" charset="0"/>
                <a:cs typeface="Chalkboard"/>
              </a:rPr>
              <a:t>A is to B</a:t>
            </a:r>
            <a:r>
              <a:rPr kumimoji="0" lang="en-US" sz="1600" b="1" i="0" u="none" strike="noStrike" cap="none" normalizeH="0" baseline="0" dirty="0" smtClean="0">
                <a:ln>
                  <a:noFill/>
                </a:ln>
                <a:solidFill>
                  <a:schemeClr val="bg1"/>
                </a:solidFill>
                <a:effectLst/>
                <a:latin typeface="Chalkboard"/>
                <a:ea typeface="Times New Roman" pitchFamily="-102" charset="0"/>
                <a:cs typeface="Chalkboard"/>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Chalkboard"/>
                <a:ea typeface="Times New Roman" pitchFamily="-102" charset="0"/>
                <a:cs typeface="Chalkboard"/>
              </a:rPr>
              <a:t>as</a:t>
            </a:r>
            <a:endParaRPr kumimoji="0" lang="en-US" sz="1600" b="1" i="0" u="none" strike="noStrike" cap="none" normalizeH="0" baseline="0" dirty="0">
              <a:ln>
                <a:noFill/>
              </a:ln>
              <a:solidFill>
                <a:schemeClr val="bg1"/>
              </a:solidFill>
              <a:effectLst/>
              <a:latin typeface="Chalkboard"/>
              <a:ea typeface="Times New Roman" pitchFamily="-102" charset="0"/>
              <a:cs typeface="Chalkboard"/>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halkboard"/>
                <a:ea typeface="Times New Roman" pitchFamily="-102" charset="0"/>
                <a:cs typeface="Chalkboard"/>
              </a:rPr>
              <a:t>  </a:t>
            </a:r>
            <a:r>
              <a:rPr kumimoji="0" lang="en-US" sz="1600" b="1" i="0" u="none" strike="noStrike" cap="none" normalizeH="0" baseline="0" dirty="0" smtClean="0">
                <a:ln>
                  <a:noFill/>
                </a:ln>
                <a:solidFill>
                  <a:schemeClr val="bg1"/>
                </a:solidFill>
                <a:effectLst/>
                <a:latin typeface="Chalkboard"/>
                <a:ea typeface="Times New Roman" pitchFamily="-102" charset="0"/>
                <a:cs typeface="Chalkboard"/>
              </a:rPr>
              <a:t> C </a:t>
            </a:r>
            <a:r>
              <a:rPr kumimoji="0" lang="en-US" sz="1600" b="1" i="0" u="none" strike="noStrike" cap="none" normalizeH="0" baseline="0" dirty="0">
                <a:ln>
                  <a:noFill/>
                </a:ln>
                <a:solidFill>
                  <a:schemeClr val="bg1"/>
                </a:solidFill>
                <a:effectLst/>
                <a:latin typeface="Chalkboard"/>
                <a:ea typeface="Times New Roman" pitchFamily="-102" charset="0"/>
                <a:cs typeface="Chalkboard"/>
              </a:rPr>
              <a:t>is to D</a:t>
            </a:r>
          </a:p>
        </p:txBody>
      </p:sp>
      <p:sp>
        <p:nvSpPr>
          <p:cNvPr id="3" name="Content Placeholder 2"/>
          <p:cNvSpPr>
            <a:spLocks noGrp="1"/>
          </p:cNvSpPr>
          <p:nvPr>
            <p:ph idx="1"/>
          </p:nvPr>
        </p:nvSpPr>
        <p:spPr>
          <a:xfrm>
            <a:off x="457200" y="1600200"/>
            <a:ext cx="8125734" cy="4525963"/>
          </a:xfrm>
        </p:spPr>
        <p:txBody>
          <a:bodyPr>
            <a:normAutofit/>
          </a:bodyPr>
          <a:lstStyle/>
          <a:p>
            <a:r>
              <a:rPr lang="en-US" sz="2800" dirty="0" err="1" smtClean="0"/>
              <a:t>WordMasters</a:t>
            </a:r>
            <a:r>
              <a:rPr lang="en-US" sz="2800" dirty="0" smtClean="0"/>
              <a:t> Analogies 101 Plus </a:t>
            </a:r>
          </a:p>
          <a:p>
            <a:pPr marL="911225" lvl="1" indent="1588" defTabSz="401638">
              <a:buFont typeface="Arial"/>
              <a:buChar char="•"/>
            </a:pPr>
            <a:r>
              <a:rPr lang="en-US" sz="2000" dirty="0" smtClean="0"/>
              <a:t>  Eleven Analogies 101 Plus sets contain 30 analogies each that 	introduce various forms of analogical reasoning and use simple 	vocabulary suitable for all grade levels. An answer key is 	included with detailed rationale for both correct and incorrect 	answer choices. </a:t>
            </a:r>
          </a:p>
          <a:p>
            <a:pPr marL="911225" lvl="1" indent="1588" defTabSz="401638">
              <a:buFont typeface="Arial"/>
              <a:buChar char="•"/>
            </a:pPr>
            <a:r>
              <a:rPr lang="en-US" sz="2000" dirty="0" smtClean="0"/>
              <a:t>  Analogies 101 Plus sets can be purchased online.</a:t>
            </a:r>
          </a:p>
          <a:p>
            <a:r>
              <a:rPr lang="en-US" sz="2800" dirty="0" err="1" smtClean="0"/>
              <a:t>WordMasters</a:t>
            </a:r>
            <a:r>
              <a:rPr lang="en-US" sz="2800" dirty="0" smtClean="0"/>
              <a:t> Study Tool: Analogy Practice</a:t>
            </a:r>
            <a:endParaRPr lang="en-US" sz="2000" dirty="0" smtClean="0"/>
          </a:p>
          <a:p>
            <a:pPr>
              <a:buNone/>
            </a:pPr>
            <a:r>
              <a:rPr lang="en-US" sz="2000" dirty="0" smtClean="0"/>
              <a:t>			A free download titled </a:t>
            </a:r>
            <a:r>
              <a:rPr lang="en-US" sz="2000" i="1" dirty="0" smtClean="0"/>
              <a:t>Analogy Practice </a:t>
            </a:r>
            <a:r>
              <a:rPr lang="en-US" sz="2000" dirty="0" smtClean="0"/>
              <a:t>(from </a:t>
            </a:r>
          </a:p>
          <a:p>
            <a:pPr>
              <a:buNone/>
            </a:pPr>
            <a:r>
              <a:rPr lang="en-US" sz="2000" dirty="0" smtClean="0"/>
              <a:t>			“Teacher Tools” under the RESOURCES tab) </a:t>
            </a:r>
          </a:p>
          <a:p>
            <a:pPr>
              <a:buNone/>
            </a:pPr>
            <a:r>
              <a:rPr lang="en-US" sz="2000" dirty="0" smtClean="0"/>
              <a:t>			has students build their own analogies to </a:t>
            </a:r>
          </a:p>
          <a:p>
            <a:pPr>
              <a:buNone/>
            </a:pPr>
            <a:r>
              <a:rPr lang="en-US" sz="2000" dirty="0" smtClean="0"/>
              <a:t>			better understand how to solve them.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7412" name="Picture 20" descr="quartet.jpg"/>
          <p:cNvPicPr>
            <a:picLocks noChangeAspect="1" noChangeArrowheads="1"/>
          </p:cNvPicPr>
          <p:nvPr/>
        </p:nvPicPr>
        <p:blipFill>
          <a:blip r:embed="rId2"/>
          <a:srcRect l="56875" t="3595" r="5216" b="52287"/>
          <a:stretch>
            <a:fillRect/>
          </a:stretch>
        </p:blipFill>
        <p:spPr bwMode="auto">
          <a:xfrm>
            <a:off x="10592" y="3810000"/>
            <a:ext cx="2502517" cy="2882900"/>
          </a:xfrm>
          <a:prstGeom prst="rect">
            <a:avLst/>
          </a:prstGeom>
          <a:noFill/>
          <a:ln w="9525">
            <a:noFill/>
            <a:miter lim="800000"/>
            <a:headEnd/>
            <a:tailEnd/>
          </a:ln>
        </p:spPr>
      </p:pic>
      <p:sp>
        <p:nvSpPr>
          <p:cNvPr id="2" name="Title 1"/>
          <p:cNvSpPr>
            <a:spLocks noGrp="1"/>
          </p:cNvSpPr>
          <p:nvPr>
            <p:ph type="title"/>
          </p:nvPr>
        </p:nvSpPr>
        <p:spPr>
          <a:xfrm>
            <a:off x="153267" y="161238"/>
            <a:ext cx="8845677" cy="1143000"/>
          </a:xfrm>
        </p:spPr>
        <p:txBody>
          <a:bodyPr>
            <a:noAutofit/>
          </a:bodyPr>
          <a:lstStyle/>
          <a:p>
            <a:r>
              <a:rPr lang="en-US" dirty="0" smtClean="0">
                <a:solidFill>
                  <a:srgbClr val="17375E"/>
                </a:solidFill>
                <a:latin typeface="Chalkboard"/>
                <a:cs typeface="Chalkboard"/>
              </a:rPr>
              <a:t>Step 3</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Download </a:t>
            </a:r>
            <a:r>
              <a:rPr lang="en-US" dirty="0" smtClean="0">
                <a:solidFill>
                  <a:srgbClr val="17375E"/>
                </a:solidFill>
                <a:latin typeface="Chalkboard"/>
                <a:cs typeface="Chalkboard"/>
              </a:rPr>
              <a:t>Meet #1 Words</a:t>
            </a:r>
            <a:endParaRPr lang="en-US" dirty="0">
              <a:solidFill>
                <a:srgbClr val="17375E"/>
              </a:solidFill>
              <a:latin typeface="Chalkboard"/>
              <a:cs typeface="Chalkboard"/>
            </a:endParaRPr>
          </a:p>
        </p:txBody>
      </p:sp>
      <p:sp>
        <p:nvSpPr>
          <p:cNvPr id="17413" name="Text Box 5"/>
          <p:cNvSpPr txBox="1">
            <a:spLocks noChangeArrowheads="1"/>
          </p:cNvSpPr>
          <p:nvPr/>
        </p:nvSpPr>
        <p:spPr bwMode="auto">
          <a:xfrm>
            <a:off x="448853" y="3941531"/>
            <a:ext cx="1204238" cy="84723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17365D"/>
                </a:solidFill>
                <a:latin typeface="Chalkboard"/>
                <a:ea typeface="Times New Roman" pitchFamily="-102" charset="0"/>
                <a:cs typeface="Chalkboard"/>
              </a:rPr>
              <a:t>Get</a:t>
            </a:r>
            <a:r>
              <a:rPr lang="en-US" dirty="0" smtClean="0">
                <a:solidFill>
                  <a:srgbClr val="17365D"/>
                </a:solidFill>
                <a:latin typeface="Chalkboard"/>
                <a:ea typeface="Times New Roman" pitchFamily="-102" charset="0"/>
                <a:cs typeface="Chalkboard"/>
              </a:rPr>
              <a:t> </a:t>
            </a:r>
          </a:p>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17365D"/>
                </a:solidFill>
                <a:latin typeface="Chalkboard"/>
                <a:ea typeface="Times New Roman" pitchFamily="-102" charset="0"/>
                <a:cs typeface="Chalkboard"/>
              </a:rPr>
              <a:t>Ready</a:t>
            </a:r>
            <a:r>
              <a:rPr lang="en-US" dirty="0" smtClean="0">
                <a:solidFill>
                  <a:srgbClr val="17365D"/>
                </a:solidFill>
                <a:latin typeface="Chalkboard"/>
                <a:ea typeface="Times New Roman" pitchFamily="-102" charset="0"/>
                <a:cs typeface="Chalkboard"/>
              </a:rPr>
              <a:t>!</a:t>
            </a:r>
            <a:endParaRPr kumimoji="0" lang="en-US" b="0" i="0" u="none" strike="noStrike" cap="none" normalizeH="0" baseline="0" dirty="0">
              <a:ln>
                <a:noFill/>
              </a:ln>
              <a:solidFill>
                <a:srgbClr val="17365D"/>
              </a:solidFill>
              <a:effectLst/>
              <a:latin typeface="Chalkboard"/>
              <a:ea typeface="Times New Roman" pitchFamily="-102" charset="0"/>
              <a:cs typeface="Chalkboard"/>
            </a:endParaRPr>
          </a:p>
        </p:txBody>
      </p:sp>
      <p:sp>
        <p:nvSpPr>
          <p:cNvPr id="3" name="Content Placeholder 2"/>
          <p:cNvSpPr>
            <a:spLocks noGrp="1"/>
          </p:cNvSpPr>
          <p:nvPr>
            <p:ph idx="1"/>
          </p:nvPr>
        </p:nvSpPr>
        <p:spPr>
          <a:xfrm>
            <a:off x="448854" y="1600200"/>
            <a:ext cx="8237946" cy="5092700"/>
          </a:xfrm>
        </p:spPr>
        <p:txBody>
          <a:bodyPr>
            <a:normAutofit lnSpcReduction="10000"/>
          </a:bodyPr>
          <a:lstStyle/>
          <a:p>
            <a:pPr marL="0" indent="1588">
              <a:buNone/>
            </a:pPr>
            <a:r>
              <a:rPr lang="en-US" sz="2800" dirty="0" smtClean="0"/>
              <a:t>To setup your team’s information and download Word Lists for each meet:</a:t>
            </a:r>
          </a:p>
          <a:p>
            <a:pPr marL="2055813" lvl="1" indent="-341313">
              <a:buFont typeface="+mj-lt"/>
              <a:buAutoNum type="arabicPeriod"/>
            </a:pPr>
            <a:r>
              <a:rPr lang="en-US" sz="2200" dirty="0" smtClean="0"/>
              <a:t>Login to your </a:t>
            </a:r>
            <a:r>
              <a:rPr lang="en-US" sz="2200" dirty="0" err="1" smtClean="0"/>
              <a:t>WordMasters</a:t>
            </a:r>
            <a:r>
              <a:rPr lang="en-US" sz="2200" dirty="0" smtClean="0"/>
              <a:t> account</a:t>
            </a:r>
          </a:p>
          <a:p>
            <a:pPr marL="2055813" lvl="1" indent="-341313">
              <a:buFont typeface="+mj-lt"/>
              <a:buAutoNum type="arabicPeriod"/>
            </a:pPr>
            <a:r>
              <a:rPr lang="en-US" sz="2200" dirty="0" smtClean="0"/>
              <a:t>Select “Manage Teams &amp; Students” from your Dashboard</a:t>
            </a:r>
          </a:p>
          <a:p>
            <a:pPr marL="2055813" lvl="1" indent="-341313">
              <a:buFont typeface="+mj-lt"/>
              <a:buAutoNum type="arabicPeriod"/>
            </a:pPr>
            <a:r>
              <a:rPr lang="en-US" sz="2200" dirty="0" smtClean="0"/>
              <a:t>Assign a Team Leader with contact information for each team</a:t>
            </a:r>
          </a:p>
          <a:p>
            <a:pPr marL="2055813" lvl="1" indent="-341313">
              <a:buFont typeface="+mj-lt"/>
              <a:buAutoNum type="arabicPeriod"/>
            </a:pPr>
            <a:r>
              <a:rPr lang="en-US" sz="2200" dirty="0" smtClean="0"/>
              <a:t>Create individual student records</a:t>
            </a:r>
          </a:p>
          <a:p>
            <a:pPr marL="2055813" lvl="1" indent="-341313">
              <a:buFont typeface="+mj-lt"/>
              <a:buAutoNum type="arabicPeriod"/>
            </a:pPr>
            <a:r>
              <a:rPr lang="en-US" sz="2200" dirty="0" smtClean="0"/>
              <a:t>Select “Download Materials” from your Dashboard</a:t>
            </a:r>
          </a:p>
          <a:p>
            <a:pPr marL="2055813" lvl="1" indent="-341313">
              <a:buFont typeface="+mj-lt"/>
              <a:buAutoNum type="arabicPeriod"/>
            </a:pPr>
            <a:r>
              <a:rPr lang="en-US" sz="2200" dirty="0" smtClean="0"/>
              <a:t>Download the Word List for each enrolled team</a:t>
            </a:r>
          </a:p>
          <a:p>
            <a:pPr marL="2055813" lvl="1" indent="-341313">
              <a:buFont typeface="+mj-lt"/>
              <a:buAutoNum type="arabicPeriod"/>
            </a:pPr>
            <a:r>
              <a:rPr lang="en-US" sz="2200" dirty="0" smtClean="0"/>
              <a:t>Distribute copies to your students</a:t>
            </a:r>
          </a:p>
          <a:p>
            <a:pPr marL="1830388" lvl="1" indent="-454025">
              <a:buNone/>
            </a:pPr>
            <a:r>
              <a:rPr lang="en-US" sz="2400" dirty="0" smtClean="0"/>
              <a:t>	</a:t>
            </a:r>
          </a:p>
          <a:p>
            <a:pPr marL="1830388" lvl="1" indent="-454025">
              <a:buNone/>
            </a:pPr>
            <a:r>
              <a:rPr lang="en-US" sz="1800" dirty="0" smtClean="0">
                <a:latin typeface="Chalkboard"/>
                <a:cs typeface="Chalkboard"/>
              </a:rPr>
              <a:t>Remember</a:t>
            </a:r>
            <a:r>
              <a:rPr lang="en-US" sz="1800" dirty="0" smtClean="0">
                <a:latin typeface="Chalkboard"/>
                <a:cs typeface="Chalkboard"/>
              </a:rPr>
              <a:t>: </a:t>
            </a:r>
            <a:r>
              <a:rPr lang="en-US" sz="2000" dirty="0" smtClean="0"/>
              <a:t>The online Challenge Schedule lists the dates</a:t>
            </a:r>
            <a:r>
              <a:rPr lang="en-US" sz="2000" dirty="0" smtClean="0"/>
              <a:t> Word </a:t>
            </a:r>
            <a:r>
              <a:rPr lang="en-US" sz="2000" dirty="0" smtClean="0"/>
              <a:t>Lists are available for each meet.</a:t>
            </a:r>
          </a:p>
          <a:p>
            <a:pPr marL="971550" lvl="1" indent="-514350">
              <a:buFont typeface="+mj-lt"/>
              <a:buAutoNum type="arabicPeriod"/>
            </a:pP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err="1" smtClean="0"/>
              <a:t>WordMasters</a:t>
            </a:r>
            <a:r>
              <a:rPr lang="en-US" sz="2800" dirty="0" smtClean="0"/>
              <a:t> Study Tools</a:t>
            </a:r>
          </a:p>
          <a:p>
            <a:pPr>
              <a:buNone/>
            </a:pPr>
            <a:r>
              <a:rPr lang="en-US" sz="2800" dirty="0" smtClean="0"/>
              <a:t>			</a:t>
            </a:r>
            <a:r>
              <a:rPr lang="en-US" sz="2000" dirty="0" smtClean="0"/>
              <a:t>Free printable documents for learning tools and games to help 			students practice their words for each meet. PDF files are found in 		“Teacher Tools” under the RESOURCES tab.</a:t>
            </a:r>
          </a:p>
          <a:p>
            <a:pPr>
              <a:buNone/>
            </a:pPr>
            <a:endParaRPr lang="en-US" sz="2000" dirty="0" smtClean="0"/>
          </a:p>
          <a:p>
            <a:r>
              <a:rPr lang="en-US" sz="2800" dirty="0" err="1" smtClean="0"/>
              <a:t>WordMasters</a:t>
            </a:r>
            <a:r>
              <a:rPr lang="en-US" sz="2800" dirty="0" smtClean="0"/>
              <a:t> Idea Gallery</a:t>
            </a:r>
          </a:p>
          <a:p>
            <a:pPr marL="909638" indent="3175">
              <a:buNone/>
            </a:pPr>
            <a:r>
              <a:rPr lang="en-US" sz="2800" dirty="0" smtClean="0"/>
              <a:t>	</a:t>
            </a:r>
            <a:r>
              <a:rPr lang="en-US" sz="2000" dirty="0" smtClean="0"/>
              <a:t>Classroom strategies and teaching tools </a:t>
            </a:r>
          </a:p>
          <a:p>
            <a:pPr marL="909638" indent="3175">
              <a:buNone/>
            </a:pPr>
            <a:r>
              <a:rPr lang="en-US" sz="2000" dirty="0" smtClean="0"/>
              <a:t>submitted by Team Leaders. Look for them </a:t>
            </a:r>
          </a:p>
          <a:p>
            <a:pPr marL="909638" indent="3175">
              <a:buNone/>
            </a:pPr>
            <a:r>
              <a:rPr lang="en-US" sz="2000" dirty="0" smtClean="0"/>
              <a:t>under the RESOURCES tab. Don’t forget </a:t>
            </a:r>
          </a:p>
          <a:p>
            <a:pPr marL="909638" indent="3175">
              <a:buNone/>
            </a:pPr>
            <a:r>
              <a:rPr lang="en-US" sz="2000" dirty="0" smtClean="0"/>
              <a:t>to share your ideas, too!</a:t>
            </a:r>
          </a:p>
          <a:p>
            <a:endParaRPr lang="en-US" sz="2800" dirty="0"/>
          </a:p>
        </p:txBody>
      </p:sp>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61238"/>
            <a:ext cx="9143999" cy="1143000"/>
          </a:xfrm>
        </p:spPr>
        <p:txBody>
          <a:bodyPr>
            <a:noAutofit/>
          </a:bodyPr>
          <a:lstStyle/>
          <a:p>
            <a:r>
              <a:rPr lang="en-US" dirty="0" smtClean="0">
                <a:solidFill>
                  <a:srgbClr val="17375E"/>
                </a:solidFill>
                <a:latin typeface="Chalkboard"/>
                <a:cs typeface="Chalkboard"/>
              </a:rPr>
              <a:t>Step 4</a:t>
            </a:r>
            <a:r>
              <a:rPr lang="en-US" dirty="0" smtClean="0">
                <a:solidFill>
                  <a:srgbClr val="17375E"/>
                </a:solidFill>
                <a:latin typeface="Chalkboard"/>
                <a:cs typeface="Chalkboard"/>
              </a:rPr>
              <a:t>: Prepare </a:t>
            </a:r>
            <a:r>
              <a:rPr lang="en-US" dirty="0" smtClean="0">
                <a:solidFill>
                  <a:srgbClr val="17375E"/>
                </a:solidFill>
                <a:latin typeface="Chalkboard"/>
                <a:cs typeface="Chalkboard"/>
              </a:rPr>
              <a:t>for Challenge Test</a:t>
            </a:r>
            <a:endParaRPr lang="en-US" dirty="0">
              <a:solidFill>
                <a:srgbClr val="17375E"/>
              </a:solidFill>
              <a:latin typeface="Chalkboard"/>
              <a:cs typeface="Chalkboard"/>
            </a:endParaRPr>
          </a:p>
        </p:txBody>
      </p:sp>
      <p:pic>
        <p:nvPicPr>
          <p:cNvPr id="5" name="Picture 20" descr="quartet.jpg"/>
          <p:cNvPicPr>
            <a:picLocks noChangeAspect="1" noChangeArrowheads="1"/>
          </p:cNvPicPr>
          <p:nvPr/>
        </p:nvPicPr>
        <p:blipFill>
          <a:blip r:embed="rId2"/>
          <a:srcRect l="7708" t="9625" r="57339" b="52287"/>
          <a:stretch>
            <a:fillRect/>
          </a:stretch>
        </p:blipFill>
        <p:spPr bwMode="auto">
          <a:xfrm>
            <a:off x="6564460" y="4068162"/>
            <a:ext cx="2432163" cy="2633607"/>
          </a:xfrm>
          <a:prstGeom prst="rect">
            <a:avLst/>
          </a:prstGeom>
          <a:noFill/>
          <a:ln w="9525">
            <a:noFill/>
            <a:miter lim="800000"/>
            <a:headEnd/>
            <a:tailEnd/>
          </a:ln>
        </p:spPr>
      </p:pic>
      <p:sp>
        <p:nvSpPr>
          <p:cNvPr id="6" name="Text Box 3"/>
          <p:cNvSpPr txBox="1">
            <a:spLocks noChangeArrowheads="1"/>
          </p:cNvSpPr>
          <p:nvPr/>
        </p:nvSpPr>
        <p:spPr bwMode="auto">
          <a:xfrm>
            <a:off x="7109832" y="5072687"/>
            <a:ext cx="1434138" cy="806239"/>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17365D"/>
                </a:solidFill>
                <a:latin typeface="Chalkboard"/>
                <a:ea typeface="Times New Roman" pitchFamily="-102" charset="0"/>
                <a:cs typeface="Chalkboard"/>
              </a:rPr>
              <a:t>Practice Time</a:t>
            </a:r>
            <a:endParaRPr kumimoji="0" lang="en-US" b="0" i="0" u="none" strike="noStrike" cap="none" normalizeH="0" baseline="0" dirty="0">
              <a:ln>
                <a:noFill/>
              </a:ln>
              <a:solidFill>
                <a:srgbClr val="17365D"/>
              </a:solidFill>
              <a:effectLst/>
              <a:latin typeface="Chalkboard"/>
              <a:ea typeface="Times New Roman" pitchFamily="-102" charset="0"/>
              <a:cs typeface="Chalkboar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229600" cy="1143000"/>
          </a:xfrm>
        </p:spPr>
        <p:txBody>
          <a:bodyPr>
            <a:noAutofit/>
          </a:bodyPr>
          <a:lstStyle/>
          <a:p>
            <a:r>
              <a:rPr lang="en-US" dirty="0" smtClean="0">
                <a:solidFill>
                  <a:srgbClr val="17375E"/>
                </a:solidFill>
                <a:latin typeface="Chalkboard"/>
                <a:cs typeface="Chalkboard"/>
              </a:rPr>
              <a:t>Step 5</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Download </a:t>
            </a:r>
            <a:r>
              <a:rPr lang="en-US" dirty="0" smtClean="0">
                <a:solidFill>
                  <a:srgbClr val="17375E"/>
                </a:solidFill>
                <a:latin typeface="Chalkboard"/>
                <a:cs typeface="Chalkboard"/>
              </a:rPr>
              <a:t>Meet #1 Test</a:t>
            </a:r>
            <a:endParaRPr lang="en-US" dirty="0">
              <a:solidFill>
                <a:srgbClr val="17375E"/>
              </a:solidFill>
              <a:latin typeface="Chalkboard"/>
              <a:cs typeface="Chalkboard"/>
            </a:endParaRPr>
          </a:p>
        </p:txBody>
      </p:sp>
      <p:pic>
        <p:nvPicPr>
          <p:cNvPr id="19458" name="Picture 20" descr="quartet.jpg"/>
          <p:cNvPicPr>
            <a:picLocks noChangeAspect="1" noChangeArrowheads="1"/>
          </p:cNvPicPr>
          <p:nvPr/>
        </p:nvPicPr>
        <p:blipFill>
          <a:blip r:embed="rId2"/>
          <a:srcRect l="52800" t="47775" r="3880" b="4192"/>
          <a:stretch>
            <a:fillRect/>
          </a:stretch>
        </p:blipFill>
        <p:spPr bwMode="auto">
          <a:xfrm>
            <a:off x="5977" y="3153923"/>
            <a:ext cx="3359523" cy="3682912"/>
          </a:xfrm>
          <a:prstGeom prst="rect">
            <a:avLst/>
          </a:prstGeom>
          <a:noFill/>
          <a:ln w="9525">
            <a:noFill/>
            <a:miter lim="800000"/>
            <a:headEnd/>
            <a:tailEnd/>
          </a:ln>
        </p:spPr>
      </p:pic>
      <p:sp>
        <p:nvSpPr>
          <p:cNvPr id="8" name="Text Box 5"/>
          <p:cNvSpPr txBox="1">
            <a:spLocks noChangeArrowheads="1"/>
          </p:cNvSpPr>
          <p:nvPr/>
        </p:nvSpPr>
        <p:spPr bwMode="auto">
          <a:xfrm>
            <a:off x="672178" y="4677834"/>
            <a:ext cx="1761989" cy="1024299"/>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17365D"/>
                </a:solidFill>
                <a:latin typeface="Chalkboard"/>
                <a:ea typeface="Times New Roman" pitchFamily="-102" charset="0"/>
                <a:cs typeface="Chalkboard"/>
              </a:rPr>
              <a:t>Good Luck, Team!</a:t>
            </a:r>
            <a:endParaRPr kumimoji="0" lang="en-US" b="0" i="0" u="none" strike="noStrike" cap="none" normalizeH="0" baseline="0" dirty="0">
              <a:ln>
                <a:noFill/>
              </a:ln>
              <a:solidFill>
                <a:srgbClr val="17365D"/>
              </a:solidFill>
              <a:effectLst/>
              <a:latin typeface="Chalkboard"/>
              <a:ea typeface="Times New Roman" pitchFamily="-102" charset="0"/>
              <a:cs typeface="Chalkboard"/>
            </a:endParaRPr>
          </a:p>
        </p:txBody>
      </p:sp>
      <p:sp>
        <p:nvSpPr>
          <p:cNvPr id="3" name="Content Placeholder 2"/>
          <p:cNvSpPr>
            <a:spLocks noGrp="1"/>
          </p:cNvSpPr>
          <p:nvPr>
            <p:ph idx="1"/>
          </p:nvPr>
        </p:nvSpPr>
        <p:spPr>
          <a:xfrm>
            <a:off x="672178" y="1600200"/>
            <a:ext cx="8014621" cy="4892387"/>
          </a:xfrm>
        </p:spPr>
        <p:txBody>
          <a:bodyPr>
            <a:normAutofit/>
          </a:bodyPr>
          <a:lstStyle/>
          <a:p>
            <a:pPr>
              <a:buNone/>
            </a:pPr>
            <a:r>
              <a:rPr lang="en-US" sz="2800" dirty="0" smtClean="0"/>
              <a:t>To access your Challenge Tests for each meet:</a:t>
            </a:r>
          </a:p>
          <a:p>
            <a:pPr marL="2514600" lvl="1" indent="-346075" defTabSz="452438">
              <a:buFont typeface="+mj-lt"/>
              <a:buAutoNum type="arabicPeriod"/>
            </a:pPr>
            <a:r>
              <a:rPr lang="en-US" sz="2200" dirty="0" smtClean="0"/>
              <a:t>Login to your </a:t>
            </a:r>
            <a:r>
              <a:rPr lang="en-US" sz="2200" dirty="0" err="1" smtClean="0"/>
              <a:t>WordMasters</a:t>
            </a:r>
            <a:r>
              <a:rPr lang="en-US" sz="2200" dirty="0" smtClean="0"/>
              <a:t> account</a:t>
            </a:r>
          </a:p>
          <a:p>
            <a:pPr marL="2514600" lvl="1" indent="-346075" defTabSz="452438">
              <a:buFont typeface="+mj-lt"/>
              <a:buAutoNum type="arabicPeriod"/>
            </a:pPr>
            <a:r>
              <a:rPr lang="en-US" sz="2200" dirty="0" smtClean="0"/>
              <a:t>Select “Download Materials” from your Dashboard</a:t>
            </a:r>
          </a:p>
          <a:p>
            <a:pPr marL="2514600" lvl="1" indent="-346075" defTabSz="452438">
              <a:buFont typeface="+mj-lt"/>
              <a:buAutoNum type="arabicPeriod"/>
            </a:pPr>
            <a:r>
              <a:rPr lang="en-US" sz="2200" dirty="0" smtClean="0"/>
              <a:t>Download the Meet #1 Challenge Test and corresponding answer key for each registered team</a:t>
            </a:r>
          </a:p>
          <a:p>
            <a:pPr marL="2514600" lvl="1" indent="-346075" defTabSz="452438">
              <a:buFont typeface="+mj-lt"/>
              <a:buAutoNum type="arabicPeriod"/>
            </a:pPr>
            <a:endParaRPr lang="en-US" sz="2200" dirty="0" smtClean="0"/>
          </a:p>
          <a:p>
            <a:pPr marL="2284413" lvl="1" indent="-454025">
              <a:buNone/>
            </a:pPr>
            <a:r>
              <a:rPr lang="en-US" sz="2400" dirty="0" smtClean="0"/>
              <a:t>	</a:t>
            </a:r>
            <a:r>
              <a:rPr lang="en-US" sz="1800" dirty="0" smtClean="0">
                <a:latin typeface="Chalkboard"/>
                <a:cs typeface="Chalkboard"/>
              </a:rPr>
              <a:t>Remember: </a:t>
            </a:r>
            <a:r>
              <a:rPr lang="en-US" sz="2000" dirty="0" smtClean="0">
                <a:solidFill>
                  <a:srgbClr val="000000"/>
                </a:solidFill>
              </a:rPr>
              <a:t>Each Challenge Test consists of 20 analogies. The suggested test time is 20 minutes. However, a strict time limit is not imposed. </a:t>
            </a: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1238"/>
            <a:ext cx="8229600" cy="1143000"/>
          </a:xfrm>
        </p:spPr>
        <p:txBody>
          <a:bodyPr>
            <a:noAutofit/>
          </a:bodyPr>
          <a:lstStyle/>
          <a:p>
            <a:r>
              <a:rPr lang="en-US" dirty="0" smtClean="0">
                <a:solidFill>
                  <a:srgbClr val="17375E"/>
                </a:solidFill>
                <a:latin typeface="Chalkboard"/>
                <a:cs typeface="Chalkboard"/>
              </a:rPr>
              <a:t>Step 6</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Submit </a:t>
            </a:r>
            <a:r>
              <a:rPr lang="en-US" dirty="0" smtClean="0">
                <a:solidFill>
                  <a:srgbClr val="17375E"/>
                </a:solidFill>
                <a:latin typeface="Chalkboard"/>
                <a:cs typeface="Chalkboard"/>
              </a:rPr>
              <a:t>Scores Online</a:t>
            </a:r>
            <a:endParaRPr lang="en-US" dirty="0">
              <a:solidFill>
                <a:srgbClr val="17375E"/>
              </a:solidFill>
              <a:latin typeface="Chalkboard"/>
              <a:cs typeface="Chalkboard"/>
            </a:endParaRPr>
          </a:p>
        </p:txBody>
      </p:sp>
      <p:pic>
        <p:nvPicPr>
          <p:cNvPr id="5" name="Picture 4" descr="quartet.jpg"/>
          <p:cNvPicPr>
            <a:picLocks noChangeAspect="1"/>
          </p:cNvPicPr>
          <p:nvPr/>
        </p:nvPicPr>
        <p:blipFill>
          <a:blip r:embed="rId2"/>
          <a:srcRect l="4895" t="47895" r="53612" b="4069"/>
          <a:stretch>
            <a:fillRect/>
          </a:stretch>
        </p:blipFill>
        <p:spPr>
          <a:xfrm>
            <a:off x="6519334" y="3815987"/>
            <a:ext cx="2588122" cy="2996278"/>
          </a:xfrm>
          <a:prstGeom prst="rect">
            <a:avLst/>
          </a:prstGeom>
        </p:spPr>
      </p:pic>
      <p:sp>
        <p:nvSpPr>
          <p:cNvPr id="6" name="Text Box 5"/>
          <p:cNvSpPr txBox="1">
            <a:spLocks noChangeArrowheads="1"/>
          </p:cNvSpPr>
          <p:nvPr/>
        </p:nvSpPr>
        <p:spPr bwMode="auto">
          <a:xfrm>
            <a:off x="7143749" y="4000499"/>
            <a:ext cx="1270000" cy="709083"/>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solidFill>
                  <a:srgbClr val="17365D"/>
                </a:solidFill>
                <a:latin typeface="Chalkboard"/>
                <a:ea typeface="Times New Roman" pitchFamily="-102" charset="0"/>
                <a:cs typeface="Chalkboard"/>
              </a:rPr>
              <a:t>Submit Scores</a:t>
            </a:r>
            <a:endParaRPr kumimoji="0" lang="en-US" b="0" i="0" u="none" strike="noStrike" cap="none" normalizeH="0" baseline="0" dirty="0">
              <a:ln>
                <a:noFill/>
              </a:ln>
              <a:solidFill>
                <a:srgbClr val="17365D"/>
              </a:solidFill>
              <a:effectLst/>
              <a:latin typeface="Chalkboard"/>
              <a:ea typeface="Times New Roman" pitchFamily="-102" charset="0"/>
              <a:cs typeface="Chalkboard"/>
            </a:endParaRPr>
          </a:p>
        </p:txBody>
      </p:sp>
      <p:sp>
        <p:nvSpPr>
          <p:cNvPr id="3" name="Content Placeholder 2"/>
          <p:cNvSpPr>
            <a:spLocks noGrp="1"/>
          </p:cNvSpPr>
          <p:nvPr>
            <p:ph idx="1"/>
          </p:nvPr>
        </p:nvSpPr>
        <p:spPr>
          <a:xfrm>
            <a:off x="457200" y="1600200"/>
            <a:ext cx="8229600" cy="4958079"/>
          </a:xfrm>
        </p:spPr>
        <p:txBody>
          <a:bodyPr>
            <a:normAutofit fontScale="92500" lnSpcReduction="10000"/>
          </a:bodyPr>
          <a:lstStyle/>
          <a:p>
            <a:pPr>
              <a:buNone/>
            </a:pPr>
            <a:r>
              <a:rPr lang="en-US" sz="2800" dirty="0" smtClean="0"/>
              <a:t>To submit your team’s scores for each meet:</a:t>
            </a:r>
          </a:p>
          <a:p>
            <a:pPr marL="971550" lvl="1" indent="-514350">
              <a:buFont typeface="+mj-lt"/>
              <a:buAutoNum type="arabicPeriod"/>
            </a:pPr>
            <a:r>
              <a:rPr lang="en-US" sz="2400" dirty="0" smtClean="0"/>
              <a:t>Download the answer key from your Dashboard</a:t>
            </a:r>
          </a:p>
          <a:p>
            <a:pPr marL="971550" lvl="1" indent="-514350">
              <a:buFont typeface="+mj-lt"/>
              <a:buAutoNum type="arabicPeriod"/>
            </a:pPr>
            <a:r>
              <a:rPr lang="en-US" sz="2400" dirty="0" smtClean="0"/>
              <a:t>Score Challenge Tests</a:t>
            </a:r>
          </a:p>
          <a:p>
            <a:pPr marL="971550" lvl="1" indent="-514350">
              <a:buFont typeface="+mj-lt"/>
              <a:buAutoNum type="arabicPeriod"/>
            </a:pPr>
            <a:r>
              <a:rPr lang="en-US" sz="2400" dirty="0" smtClean="0"/>
              <a:t>Select “Submit Scores” from your Dashboard</a:t>
            </a:r>
          </a:p>
          <a:p>
            <a:pPr marL="971550" lvl="1" indent="-514350">
              <a:buFont typeface="+mj-lt"/>
              <a:buAutoNum type="arabicPeriod"/>
            </a:pPr>
            <a:r>
              <a:rPr lang="en-US" sz="2400" dirty="0" smtClean="0"/>
              <a:t>Enter student scores </a:t>
            </a:r>
            <a:r>
              <a:rPr lang="en-US" sz="2000" dirty="0" smtClean="0"/>
              <a:t>(No limit). </a:t>
            </a:r>
            <a:r>
              <a:rPr lang="en-US" sz="2378" dirty="0" smtClean="0"/>
              <a:t>You can create student records at anytime prior to the Challenge Meet in “Manage Teams &amp; Students”</a:t>
            </a:r>
          </a:p>
          <a:p>
            <a:pPr marL="971550" lvl="1" indent="-514350">
              <a:buFont typeface="+mj-lt"/>
              <a:buAutoNum type="arabicPeriod"/>
            </a:pPr>
            <a:r>
              <a:rPr lang="en-US" sz="2378" dirty="0" smtClean="0"/>
              <a:t>The system will automatically calculate your </a:t>
            </a:r>
          </a:p>
          <a:p>
            <a:pPr marL="971550" lvl="1" indent="-514350">
              <a:buNone/>
            </a:pPr>
            <a:r>
              <a:rPr lang="en-US" sz="2378" dirty="0" smtClean="0"/>
              <a:t>	team score (top 10 students)</a:t>
            </a:r>
            <a:endParaRPr lang="en-US" sz="2378" dirty="0" smtClean="0"/>
          </a:p>
          <a:p>
            <a:pPr marL="4763" lvl="1" indent="1588" defTabSz="452438">
              <a:buNone/>
            </a:pPr>
            <a:endParaRPr lang="en-US" sz="1946" dirty="0" smtClean="0">
              <a:latin typeface="Chalkboard"/>
              <a:cs typeface="Chalkboard"/>
            </a:endParaRPr>
          </a:p>
          <a:p>
            <a:pPr marL="4763" lvl="1" indent="1588" defTabSz="452438">
              <a:buNone/>
            </a:pPr>
            <a:r>
              <a:rPr lang="en-US" sz="1946" dirty="0" smtClean="0">
                <a:latin typeface="Chalkboard"/>
                <a:cs typeface="Chalkboard"/>
              </a:rPr>
              <a:t>Remember</a:t>
            </a:r>
            <a:r>
              <a:rPr lang="en-US" sz="1946" dirty="0" smtClean="0">
                <a:latin typeface="Chalkboard"/>
                <a:cs typeface="Chalkboard"/>
              </a:rPr>
              <a:t>: </a:t>
            </a:r>
            <a:r>
              <a:rPr lang="en-US" sz="2162" dirty="0" smtClean="0"/>
              <a:t>Since the online system is calculating the </a:t>
            </a:r>
          </a:p>
          <a:p>
            <a:pPr marL="4763" lvl="1" indent="1588" defTabSz="452438">
              <a:buNone/>
            </a:pPr>
            <a:r>
              <a:rPr lang="en-US" sz="2162" dirty="0" smtClean="0"/>
              <a:t>team score, test results must be reported by the </a:t>
            </a:r>
          </a:p>
          <a:p>
            <a:pPr marL="4763" lvl="1" indent="1588" defTabSz="452438">
              <a:buNone/>
            </a:pPr>
            <a:r>
              <a:rPr lang="en-US" sz="2162" dirty="0" smtClean="0"/>
              <a:t>deadline to be included in the competition results!</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1417638"/>
          </a:xfrm>
          <a:prstGeom prst="rect">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61238"/>
            <a:ext cx="9144000" cy="1143000"/>
          </a:xfrm>
        </p:spPr>
        <p:txBody>
          <a:bodyPr>
            <a:noAutofit/>
          </a:bodyPr>
          <a:lstStyle/>
          <a:p>
            <a:r>
              <a:rPr lang="en-US" dirty="0" smtClean="0">
                <a:solidFill>
                  <a:srgbClr val="17375E"/>
                </a:solidFill>
                <a:latin typeface="Chalkboard"/>
                <a:cs typeface="Chalkboard"/>
              </a:rPr>
              <a:t>Step 7</a:t>
            </a:r>
            <a:r>
              <a:rPr lang="en-US" dirty="0" smtClean="0">
                <a:solidFill>
                  <a:srgbClr val="17375E"/>
                </a:solidFill>
                <a:latin typeface="Chalkboard"/>
                <a:cs typeface="Chalkboard"/>
              </a:rPr>
              <a:t>:</a:t>
            </a:r>
            <a:r>
              <a:rPr lang="en-US" dirty="0" smtClean="0">
                <a:solidFill>
                  <a:srgbClr val="17375E"/>
                </a:solidFill>
                <a:latin typeface="Chalkboard"/>
                <a:cs typeface="Chalkboard"/>
              </a:rPr>
              <a:t> </a:t>
            </a:r>
            <a:r>
              <a:rPr lang="en-US" dirty="0" smtClean="0">
                <a:solidFill>
                  <a:srgbClr val="17375E"/>
                </a:solidFill>
                <a:latin typeface="Chalkboard"/>
                <a:cs typeface="Chalkboard"/>
              </a:rPr>
              <a:t>Acknowledge </a:t>
            </a:r>
            <a:r>
              <a:rPr lang="en-US" dirty="0" smtClean="0">
                <a:solidFill>
                  <a:srgbClr val="17375E"/>
                </a:solidFill>
                <a:latin typeface="Chalkboard"/>
                <a:cs typeface="Chalkboard"/>
              </a:rPr>
              <a:t>Individual &amp; Team Results</a:t>
            </a:r>
            <a:endParaRPr lang="en-US" dirty="0">
              <a:solidFill>
                <a:srgbClr val="17375E"/>
              </a:solidFill>
              <a:latin typeface="Chalkboard"/>
              <a:cs typeface="Chalkboard"/>
            </a:endParaRPr>
          </a:p>
        </p:txBody>
      </p:sp>
      <p:pic>
        <p:nvPicPr>
          <p:cNvPr id="6" name="Picture 5" descr="girl in wheelchair.jpg"/>
          <p:cNvPicPr>
            <a:picLocks noChangeAspect="1"/>
          </p:cNvPicPr>
          <p:nvPr/>
        </p:nvPicPr>
        <p:blipFill>
          <a:blip r:embed="rId2"/>
          <a:stretch>
            <a:fillRect/>
          </a:stretch>
        </p:blipFill>
        <p:spPr>
          <a:xfrm>
            <a:off x="6285508" y="3996280"/>
            <a:ext cx="2839074" cy="2839074"/>
          </a:xfrm>
          <a:prstGeom prst="rect">
            <a:avLst/>
          </a:prstGeom>
        </p:spPr>
      </p:pic>
      <p:sp>
        <p:nvSpPr>
          <p:cNvPr id="3" name="Content Placeholder 2"/>
          <p:cNvSpPr>
            <a:spLocks noGrp="1"/>
          </p:cNvSpPr>
          <p:nvPr>
            <p:ph idx="1"/>
          </p:nvPr>
        </p:nvSpPr>
        <p:spPr>
          <a:xfrm>
            <a:off x="457200" y="1600200"/>
            <a:ext cx="8229600" cy="4969028"/>
          </a:xfrm>
        </p:spPr>
        <p:txBody>
          <a:bodyPr anchor="t">
            <a:normAutofit/>
          </a:bodyPr>
          <a:lstStyle/>
          <a:p>
            <a:pPr marL="0" indent="1588">
              <a:buNone/>
            </a:pPr>
            <a:r>
              <a:rPr lang="en-US" dirty="0" smtClean="0"/>
              <a:t>Check website postings after each meet for: </a:t>
            </a:r>
          </a:p>
          <a:p>
            <a:pPr marL="460375" indent="1588"/>
            <a:r>
              <a:rPr lang="en-US" sz="2000" dirty="0" smtClean="0"/>
              <a:t>	</a:t>
            </a:r>
            <a:r>
              <a:rPr lang="en-US" sz="2400" dirty="0" smtClean="0"/>
              <a:t>Top teams in each division </a:t>
            </a:r>
          </a:p>
          <a:p>
            <a:pPr marL="460375" indent="1588"/>
            <a:r>
              <a:rPr lang="en-US" sz="2400" dirty="0" smtClean="0"/>
              <a:t>	Students with perfect scores</a:t>
            </a:r>
          </a:p>
          <a:p>
            <a:pPr marL="460375" indent="1588"/>
            <a:r>
              <a:rPr lang="en-US" sz="2400" dirty="0" smtClean="0"/>
              <a:t>	Overall statistics related to meet results</a:t>
            </a:r>
          </a:p>
          <a:p>
            <a:pPr marL="0" indent="1588">
              <a:buNone/>
            </a:pPr>
            <a:endParaRPr lang="en-US" sz="1600" dirty="0" smtClean="0"/>
          </a:p>
          <a:p>
            <a:pPr marL="0" indent="1588">
              <a:buNone/>
            </a:pPr>
            <a:r>
              <a:rPr lang="en-US" sz="2400" dirty="0" smtClean="0"/>
              <a:t>Acknowledge students for their hard work and outstanding achievements. Challenge Tests are difficult. </a:t>
            </a:r>
          </a:p>
          <a:p>
            <a:pPr marL="0" indent="1588">
              <a:buNone/>
            </a:pPr>
            <a:r>
              <a:rPr lang="en-US" sz="2400" dirty="0" smtClean="0"/>
              <a:t>They should feel proud of their efforts. </a:t>
            </a:r>
            <a:endParaRPr lang="en-US" sz="2400" dirty="0" smtClean="0"/>
          </a:p>
          <a:p>
            <a:pPr marL="0" indent="1588">
              <a:buNone/>
            </a:pPr>
            <a:endParaRPr lang="en-US" sz="1800" dirty="0" smtClean="0">
              <a:latin typeface="Chalkboard"/>
              <a:cs typeface="Chalkboard"/>
            </a:endParaRPr>
          </a:p>
          <a:p>
            <a:pPr marL="0" indent="1588">
              <a:buNone/>
            </a:pPr>
            <a:r>
              <a:rPr lang="en-US" sz="1800" dirty="0" smtClean="0">
                <a:latin typeface="Chalkboard"/>
                <a:cs typeface="Chalkboard"/>
              </a:rPr>
              <a:t>Remember</a:t>
            </a:r>
            <a:r>
              <a:rPr lang="en-US" sz="1800" dirty="0" smtClean="0">
                <a:latin typeface="Chalkboard"/>
                <a:cs typeface="Chalkboard"/>
              </a:rPr>
              <a:t>: </a:t>
            </a:r>
            <a:r>
              <a:rPr lang="en-US" sz="2000" dirty="0" smtClean="0"/>
              <a:t>We’ll help you write a press release! </a:t>
            </a:r>
          </a:p>
          <a:p>
            <a:pPr marL="0" indent="1588">
              <a:buNone/>
            </a:pPr>
            <a:r>
              <a:rPr lang="en-US" sz="2000" dirty="0" smtClean="0"/>
              <a:t>Find a template you can customize under “Teacher Tools” </a:t>
            </a:r>
          </a:p>
          <a:p>
            <a:pPr marL="0" indent="1588">
              <a:buNone/>
            </a:pPr>
            <a:r>
              <a:rPr lang="en-US" sz="2000" dirty="0" smtClean="0"/>
              <a:t>to share with your local media and school communications. </a:t>
            </a:r>
          </a:p>
          <a:p>
            <a:pPr marL="455613" lvl="1" indent="1588" defTabSz="452438">
              <a:buNone/>
            </a:pPr>
            <a:endParaRPr lang="en-US" sz="2400" dirty="0" smtClean="0"/>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10149</TotalTime>
  <Words>1105</Words>
  <Application>Microsoft Macintosh PowerPoint</Application>
  <PresentationFormat>On-screen Show (4:3)</PresentationFormat>
  <Paragraphs>145</Paragraphs>
  <Slides>15</Slides>
  <Notes>0</Notes>
  <HiddenSlides>0</HiddenSlides>
  <MMClips>0</MMClips>
  <ScaleCrop>false</ScaleCrop>
  <HeadingPairs>
    <vt:vector size="4" baseType="variant">
      <vt:variant>
        <vt:lpstr>Design Template</vt:lpstr>
      </vt:variant>
      <vt:variant>
        <vt:i4>1</vt:i4>
      </vt:variant>
      <vt:variant>
        <vt:lpstr>Slide Titles</vt:lpstr>
      </vt:variant>
      <vt:variant>
        <vt:i4>15</vt:i4>
      </vt:variant>
    </vt:vector>
  </HeadingPairs>
  <TitlesOfParts>
    <vt:vector size="16" baseType="lpstr">
      <vt:lpstr>Office Theme</vt:lpstr>
      <vt:lpstr>Slide 1</vt:lpstr>
      <vt:lpstr>WordMasters Basics</vt:lpstr>
      <vt:lpstr>Step 1: Plan Your Calendar</vt:lpstr>
      <vt:lpstr>Step 2: Practice Analogy Solving</vt:lpstr>
      <vt:lpstr>Step 3: Download Meet #1 Words</vt:lpstr>
      <vt:lpstr>Step 4: Prepare for Challenge Test</vt:lpstr>
      <vt:lpstr>Step 5: Download Meet #1 Test</vt:lpstr>
      <vt:lpstr>Step 6: Submit Scores Online</vt:lpstr>
      <vt:lpstr>Step 7: Acknowledge Individual &amp; Team Results</vt:lpstr>
      <vt:lpstr>Step 8: Repeat for Meet #2 and Meet #3</vt:lpstr>
      <vt:lpstr>Step 9: Celebrate Cumulative Results</vt:lpstr>
      <vt:lpstr>Step 10: Distribute Team Awards</vt:lpstr>
      <vt:lpstr>Re-enroll for the next WordMasters Challenge!</vt:lpstr>
      <vt:lpstr>Stay Connected and Informed</vt:lpstr>
      <vt:lpstr>Slide 15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WordMasters Challenge™</dc:title>
  <dc:creator>Julie Whalen</dc:creator>
  <cp:lastModifiedBy>Julie Whalen</cp:lastModifiedBy>
  <cp:revision>52</cp:revision>
  <cp:lastPrinted>2013-10-16T17:24:43Z</cp:lastPrinted>
  <dcterms:created xsi:type="dcterms:W3CDTF">2013-11-09T15:21:17Z</dcterms:created>
  <dcterms:modified xsi:type="dcterms:W3CDTF">2013-11-09T16:09:18Z</dcterms:modified>
</cp:coreProperties>
</file>